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4" r:id="rId7"/>
    <p:sldId id="263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0" d="100"/>
          <a:sy n="80" d="100"/>
        </p:scale>
        <p:origin x="3006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c:style val="2"/>
  <c:chart>
    <c:title>
      <c:tx>
        <c:rich>
          <a:bodyPr rot="0"/>
          <a:lstStyle/>
          <a:p>
            <a:pPr>
              <a:defRPr lang="ru-RU" sz="1400" b="1" strike="noStrike" spc="-1">
                <a:solidFill>
                  <a:srgbClr val="000000"/>
                </a:solidFill>
                <a:latin typeface="Calibri"/>
              </a:defRPr>
            </a:pPr>
            <a:r>
              <a:rPr lang="ru-RU" sz="1400" b="1" strike="noStrike" spc="-1">
                <a:solidFill>
                  <a:srgbClr val="000000"/>
                </a:solidFill>
                <a:latin typeface="Calibri"/>
              </a:rPr>
              <a:t>МУНИЦИПАЛЬНЫЙ ДОЛГ КОНСОЛИДИРОВАННОГО БЮДЖЕТА НОВОКУБАНСКОГО РАЙОНА</a:t>
            </a:r>
          </a:p>
        </c:rich>
      </c:tx>
      <c:layout>
        <c:manualLayout>
          <c:xMode val="edge"/>
          <c:yMode val="edge"/>
          <c:x val="0.105539681076597"/>
          <c:y val="8.1500956022944507E-2"/>
        </c:manualLayout>
      </c:layout>
      <c:overlay val="0"/>
      <c:spPr>
        <a:noFill/>
        <a:ln w="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21310719882017"/>
          <c:y val="0.54194550669216102"/>
          <c:w val="0.74734998617384096"/>
          <c:h val="0.3116634799235180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Бюджетные кредиты</c:v>
                </c:pt>
              </c:strCache>
            </c:strRef>
          </c:tx>
          <c:spPr>
            <a:solidFill>
              <a:srgbClr val="4F81BD"/>
            </a:solidFill>
            <a:ln w="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  <c:pt idx="3">
                  <c:v>На 01.09.2021г.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12.8</c:v>
                </c:pt>
                <c:pt idx="1">
                  <c:v>12.8</c:v>
                </c:pt>
                <c:pt idx="2">
                  <c:v>12.1</c:v>
                </c:pt>
                <c:pt idx="3">
                  <c:v>13.3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spPr>
            <a:solidFill>
              <a:srgbClr val="C0504D"/>
            </a:solidFill>
            <a:ln w="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  <c:pt idx="3">
                  <c:v>На 01.09.2021г.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spPr>
            <a:solidFill>
              <a:srgbClr val="9BBB59"/>
            </a:solidFill>
            <a:ln w="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  <c:pt idx="3">
                  <c:v>На 01.09.2021г.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  <c:pt idx="0">
                  <c:v>9.1999999999999993</c:v>
                </c:pt>
                <c:pt idx="1">
                  <c:v>2.2000000000000002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305469408"/>
        <c:axId val="305469792"/>
      </c:barChart>
      <c:catAx>
        <c:axId val="30546940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305469792"/>
        <c:crosses val="autoZero"/>
        <c:auto val="1"/>
        <c:lblAlgn val="ctr"/>
        <c:lblOffset val="100"/>
        <c:noMultiLvlLbl val="0"/>
      </c:catAx>
      <c:valAx>
        <c:axId val="305469792"/>
        <c:scaling>
          <c:orientation val="minMax"/>
        </c:scaling>
        <c:delete val="1"/>
        <c:axPos val="t"/>
        <c:numFmt formatCode="#,##0.0" sourceLinked="0"/>
        <c:majorTickMark val="out"/>
        <c:minorTickMark val="none"/>
        <c:tickLblPos val="nextTo"/>
        <c:crossAx val="305469408"/>
        <c:crosses val="autoZero"/>
        <c:crossBetween val="between"/>
      </c:valAx>
      <c:spPr>
        <a:noFill/>
        <a:ln w="0">
          <a:noFill/>
        </a:ln>
      </c:spPr>
    </c:plotArea>
    <c:legend>
      <c:legendPos val="t"/>
      <c:layout>
        <c:manualLayout>
          <c:xMode val="edge"/>
          <c:yMode val="edge"/>
          <c:x val="0.144805972900728"/>
          <c:y val="0.31512906309751398"/>
          <c:w val="0.69515117994100295"/>
          <c:h val="0.20341819051033799"/>
        </c:manualLayout>
      </c:layout>
      <c:overlay val="0"/>
      <c:spPr>
        <a:noFill/>
        <a:ln w="0">
          <a:noFill/>
        </a:ln>
      </c:spPr>
      <c:txPr>
        <a:bodyPr/>
        <a:lstStyle/>
        <a:p>
          <a:pPr>
            <a:defRPr sz="1000" b="0" strike="noStrike" spc="-1">
              <a:solidFill>
                <a:srgbClr val="000000"/>
              </a:solidFill>
              <a:latin typeface="Calibri"/>
            </a:defRPr>
          </a:pPr>
          <a:endParaRPr lang="ru-RU"/>
        </a:p>
      </c:txPr>
    </c:legend>
    <c:plotVisOnly val="1"/>
    <c:dispBlanksAs val="gap"/>
    <c:showDLblsOverMax val="1"/>
  </c:chart>
  <c:spPr>
    <a:noFill/>
    <a:ln w="9360">
      <a:solidFill>
        <a:srgbClr val="D9D9D9"/>
      </a:solidFill>
      <a:round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c:style val="2"/>
  <c:chart>
    <c:title>
      <c:tx>
        <c:rich>
          <a:bodyPr rot="0"/>
          <a:lstStyle/>
          <a:p>
            <a:pPr>
              <a:defRPr lang="ru-RU" sz="1400" b="1" strike="noStrike" spc="-1">
                <a:solidFill>
                  <a:srgbClr val="000000"/>
                </a:solidFill>
                <a:latin typeface="Calibri"/>
              </a:defRPr>
            </a:pPr>
            <a:r>
              <a:rPr lang="ru-RU" sz="1400" b="1" strike="noStrike" spc="-1">
                <a:solidFill>
                  <a:srgbClr val="000000"/>
                </a:solidFill>
                <a:latin typeface="Calibri"/>
              </a:rPr>
              <a:t>МУНИЦИПАЛЬНЫЙ ДОЛГ МУНИЦИПАЛЬНОГО ОБРАЗОВАНИЯ НОВОКУБАНСКИЙ РАЙОН</a:t>
            </a:r>
          </a:p>
        </c:rich>
      </c:tx>
      <c:layout>
        <c:manualLayout>
          <c:xMode val="edge"/>
          <c:yMode val="edge"/>
          <c:x val="9.6687287966473801E-2"/>
          <c:y val="2.5013376136971601E-2"/>
        </c:manualLayout>
      </c:layout>
      <c:overlay val="0"/>
      <c:spPr>
        <a:noFill/>
        <a:ln w="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5853123129115901"/>
          <c:y val="0.50695559122525402"/>
          <c:w val="0.710636599481141"/>
          <c:h val="0.3690476190476190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Бюджетные кредиты</c:v>
                </c:pt>
              </c:strCache>
            </c:strRef>
          </c:tx>
          <c:spPr>
            <a:solidFill>
              <a:srgbClr val="4F81BD"/>
            </a:solidFill>
            <a:ln w="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  <c:pt idx="3">
                  <c:v>На 01.09.2021г.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spPr>
            <a:solidFill>
              <a:srgbClr val="C0504D"/>
            </a:solidFill>
            <a:ln w="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  <c:pt idx="3">
                  <c:v>На 01.09.2021г.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305522648"/>
        <c:axId val="305555800"/>
      </c:barChart>
      <c:catAx>
        <c:axId val="30552264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305555800"/>
        <c:crosses val="autoZero"/>
        <c:auto val="1"/>
        <c:lblAlgn val="ctr"/>
        <c:lblOffset val="100"/>
        <c:noMultiLvlLbl val="0"/>
      </c:catAx>
      <c:valAx>
        <c:axId val="305555800"/>
        <c:scaling>
          <c:orientation val="minMax"/>
        </c:scaling>
        <c:delete val="1"/>
        <c:axPos val="t"/>
        <c:numFmt formatCode="#,##0.0" sourceLinked="0"/>
        <c:majorTickMark val="none"/>
        <c:minorTickMark val="none"/>
        <c:tickLblPos val="nextTo"/>
        <c:crossAx val="305522648"/>
        <c:crosses val="autoZero"/>
        <c:crossBetween val="between"/>
      </c:valAx>
      <c:spPr>
        <a:noFill/>
        <a:ln w="0">
          <a:noFill/>
        </a:ln>
      </c:spPr>
    </c:plotArea>
    <c:legend>
      <c:legendPos val="t"/>
      <c:layout/>
      <c:overlay val="0"/>
      <c:spPr>
        <a:noFill/>
        <a:ln w="0">
          <a:noFill/>
        </a:ln>
      </c:spPr>
      <c:txPr>
        <a:bodyPr/>
        <a:lstStyle/>
        <a:p>
          <a:pPr>
            <a:defRPr sz="1000" b="0" strike="noStrike" spc="-1">
              <a:solidFill>
                <a:srgbClr val="000000"/>
              </a:solidFill>
              <a:latin typeface="Calibri"/>
            </a:defRPr>
          </a:pPr>
          <a:endParaRPr lang="ru-RU"/>
        </a:p>
      </c:txPr>
    </c:legend>
    <c:plotVisOnly val="1"/>
    <c:dispBlanksAs val="gap"/>
    <c:showDLblsOverMax val="1"/>
  </c:chart>
  <c:spPr>
    <a:noFill/>
    <a:ln w="9360">
      <a:solidFill>
        <a:srgbClr val="D9D9D9"/>
      </a:solidFill>
      <a:round/>
    </a:ln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5.3314197629298898E-2"/>
          <c:y val="0.108817322690155"/>
          <c:w val="0.92457343326423203"/>
          <c:h val="0.750986329021011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rgbClr val="E6B9B8"/>
            </a:solidFill>
            <a:ln w="0">
              <a:noFill/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wrap="square"/>
              <a:lstStyle/>
              <a:p>
                <a:pPr>
                  <a:defRPr sz="10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12"/>
                <c:pt idx="0">
                  <c:v>27.530521449999998</c:v>
                </c:pt>
                <c:pt idx="1">
                  <c:v>47.312795569999999</c:v>
                </c:pt>
                <c:pt idx="2">
                  <c:v>49.146691359999998</c:v>
                </c:pt>
                <c:pt idx="3">
                  <c:v>57.7452702</c:v>
                </c:pt>
                <c:pt idx="4">
                  <c:v>35.011299899999997</c:v>
                </c:pt>
                <c:pt idx="5">
                  <c:v>37.179221929999997</c:v>
                </c:pt>
                <c:pt idx="6">
                  <c:v>49.414679159999999</c:v>
                </c:pt>
                <c:pt idx="7">
                  <c:v>39.911000000000001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2020 год</c:v>
                </c:pt>
              </c:strCache>
            </c:strRef>
          </c:tx>
          <c:spPr>
            <a:solidFill>
              <a:srgbClr val="C3D69B"/>
            </a:solidFill>
            <a:ln w="0">
              <a:noFill/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wrap="square"/>
              <a:lstStyle/>
              <a:p>
                <a:pPr>
                  <a:defRPr sz="10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12"/>
                <c:pt idx="0">
                  <c:v>26.564920000000001</c:v>
                </c:pt>
                <c:pt idx="1">
                  <c:v>28.651188999999999</c:v>
                </c:pt>
                <c:pt idx="2">
                  <c:v>34.666890000000002</c:v>
                </c:pt>
                <c:pt idx="3">
                  <c:v>34.713073119999997</c:v>
                </c:pt>
                <c:pt idx="4">
                  <c:v>25.850966540000002</c:v>
                </c:pt>
                <c:pt idx="5">
                  <c:v>31.4193</c:v>
                </c:pt>
                <c:pt idx="6">
                  <c:v>99.800771600000004</c:v>
                </c:pt>
                <c:pt idx="7">
                  <c:v>36.926328820000002</c:v>
                </c:pt>
                <c:pt idx="8">
                  <c:v>39.103477929999997</c:v>
                </c:pt>
                <c:pt idx="9">
                  <c:v>46.040999999999997</c:v>
                </c:pt>
                <c:pt idx="10">
                  <c:v>38.765573529999998</c:v>
                </c:pt>
                <c:pt idx="11">
                  <c:v>57.412567719999998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305673496"/>
        <c:axId val="305690264"/>
      </c:barChart>
      <c:lineChart>
        <c:grouping val="standard"/>
        <c:varyColors val="0"/>
        <c:ser>
          <c:idx val="2"/>
          <c:order val="2"/>
          <c:tx>
            <c:strRef>
              <c:f>label 2</c:f>
              <c:strCache>
                <c:ptCount val="1"/>
                <c:pt idx="0">
                  <c:v>динамика в 2020 году</c:v>
                </c:pt>
              </c:strCache>
            </c:strRef>
          </c:tx>
          <c:spPr>
            <a:ln w="28440">
              <a:solidFill>
                <a:srgbClr val="98B855"/>
              </a:solidFill>
              <a:round/>
            </a:ln>
          </c:spPr>
          <c:dPt>
            <c:idx val="0"/>
            <c:bubble3D val="0"/>
          </c:dPt>
          <c:dLbls>
            <c:dLbl>
              <c:idx val="0"/>
              <c:layout>
                <c:manualLayout>
                  <c:x val="-3.8074781225139201E-2"/>
                  <c:y val="5.5496062992125998E-2"/>
                </c:manualLayout>
              </c:layout>
              <c:numFmt formatCode="#,##0.0" sourceLinked="0"/>
              <c:spPr/>
              <c:txPr>
                <a:bodyPr wrap="square"/>
                <a:lstStyle/>
                <a:p>
                  <a:pPr>
                    <a:defRPr sz="1000" b="1" strike="noStrike" spc="-1">
                      <a:solidFill>
                        <a:srgbClr val="77933C"/>
                      </a:solidFill>
                      <a:latin typeface="Calibri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000" b="1" strike="noStrike" spc="-1">
                    <a:solidFill>
                      <a:srgbClr val="77933C"/>
                    </a:solidFill>
                    <a:latin typeface="Calibri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12"/>
                <c:pt idx="0">
                  <c:v>108.15014452632001</c:v>
                </c:pt>
                <c:pt idx="1">
                  <c:v>91.594906447598206</c:v>
                </c:pt>
                <c:pt idx="2">
                  <c:v>108.958910602304</c:v>
                </c:pt>
                <c:pt idx="3">
                  <c:v>81.488956465603195</c:v>
                </c:pt>
                <c:pt idx="4">
                  <c:v>87.033815126887902</c:v>
                </c:pt>
                <c:pt idx="5">
                  <c:v>119.74033071476499</c:v>
                </c:pt>
                <c:pt idx="6">
                  <c:v>228.11182604390601</c:v>
                </c:pt>
                <c:pt idx="7">
                  <c:v>117.80679812485801</c:v>
                </c:pt>
                <c:pt idx="8">
                  <c:v>118.17356166706</c:v>
                </c:pt>
                <c:pt idx="9">
                  <c:v>96.145272267515296</c:v>
                </c:pt>
                <c:pt idx="10">
                  <c:v>107.398765119481</c:v>
                </c:pt>
                <c:pt idx="11">
                  <c:v>106.62835767728799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динамика в 2021 году</c:v>
                </c:pt>
              </c:strCache>
            </c:strRef>
          </c:tx>
          <c:spPr>
            <a:ln w="28440">
              <a:solidFill>
                <a:srgbClr val="7D5FA0"/>
              </a:solidFill>
              <a:round/>
            </a:ln>
          </c:spPr>
          <c:marker>
            <c:symbol val="square"/>
            <c:size val="7"/>
            <c:spPr>
              <a:solidFill>
                <a:srgbClr val="7D5FA0"/>
              </a:solidFill>
            </c:spPr>
          </c:marker>
          <c:dPt>
            <c:idx val="0"/>
            <c:bubble3D val="0"/>
          </c:dPt>
          <c:dPt>
            <c:idx val="6"/>
            <c:bubble3D val="0"/>
          </c:dPt>
          <c:dPt>
            <c:idx val="7"/>
            <c:bubble3D val="0"/>
          </c:dPt>
          <c:dLbls>
            <c:dLbl>
              <c:idx val="0"/>
              <c:layout>
                <c:manualLayout>
                  <c:x val="-3.6483691328560101E-2"/>
                  <c:y val="-4.0627968015626001E-2"/>
                </c:manualLayout>
              </c:layout>
              <c:numFmt formatCode="#,##0.0" sourceLinked="0"/>
              <c:spPr/>
              <c:txPr>
                <a:bodyPr wrap="square"/>
                <a:lstStyle/>
                <a:p>
                  <a:pPr>
                    <a:defRPr sz="1000" b="1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1.41930682543058E-2"/>
                  <c:y val="6.7351807671132399E-2"/>
                </c:manualLayout>
              </c:layout>
              <c:numFmt formatCode="#,##0.0" sourceLinked="0"/>
              <c:spPr/>
              <c:txPr>
                <a:bodyPr wrap="square"/>
                <a:lstStyle/>
                <a:p>
                  <a:pPr>
                    <a:defRPr sz="1000" b="1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1.8870933446736099E-2"/>
                  <c:y val="7.3499724720132206E-2"/>
                </c:manualLayout>
              </c:layout>
              <c:numFmt formatCode="#,##0.0" sourceLinked="0"/>
              <c:spPr/>
              <c:txPr>
                <a:bodyPr wrap="square"/>
                <a:lstStyle/>
                <a:p>
                  <a:pPr>
                    <a:defRPr sz="1000" b="1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0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3</c:f>
              <c:numCache>
                <c:formatCode>General</c:formatCode>
                <c:ptCount val="12"/>
                <c:pt idx="0">
                  <c:v>103.63487430039299</c:v>
                </c:pt>
                <c:pt idx="1">
                  <c:v>165.133794517219</c:v>
                </c:pt>
                <c:pt idx="2">
                  <c:v>141.76838868441899</c:v>
                </c:pt>
                <c:pt idx="3">
                  <c:v>166.35021048231499</c:v>
                </c:pt>
                <c:pt idx="4">
                  <c:v>135.43516775601401</c:v>
                </c:pt>
                <c:pt idx="5">
                  <c:v>118.33243239028199</c:v>
                </c:pt>
                <c:pt idx="6">
                  <c:v>49.513323762719303</c:v>
                </c:pt>
                <c:pt idx="7">
                  <c:v>108.08277257820301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0">
              <a:noFill/>
            </a:ln>
          </c:spPr>
        </c:hiLowLines>
        <c:marker val="1"/>
        <c:smooth val="0"/>
        <c:axId val="305690648"/>
        <c:axId val="305691032"/>
      </c:lineChart>
      <c:catAx>
        <c:axId val="3056734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305690264"/>
        <c:crosses val="autoZero"/>
        <c:auto val="1"/>
        <c:lblAlgn val="ctr"/>
        <c:lblOffset val="100"/>
        <c:noMultiLvlLbl val="0"/>
      </c:catAx>
      <c:valAx>
        <c:axId val="305690264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/>
              <a:lstStyle/>
              <a:p>
                <a:pPr>
                  <a:defRPr lang="ru-RU" sz="1000" b="1" strike="noStrike" spc="-1">
                    <a:solidFill>
                      <a:srgbClr val="000000"/>
                    </a:solidFill>
                    <a:latin typeface="Calibri"/>
                  </a:defRPr>
                </a:pPr>
                <a:r>
                  <a:rPr lang="ru-RU" sz="1000" b="1" strike="noStrike" spc="-1">
                    <a:solidFill>
                      <a:srgbClr val="000000"/>
                    </a:solidFill>
                    <a:latin typeface="Calibri"/>
                  </a:rPr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0741352417653001E-3"/>
            </c:manualLayout>
          </c:layout>
          <c:overlay val="0"/>
          <c:spPr>
            <a:noFill/>
            <a:ln w="0">
              <a:noFill/>
            </a:ln>
          </c:spPr>
        </c:title>
        <c:numFmt formatCode="#\ ##0.0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305673496"/>
        <c:crosses val="autoZero"/>
        <c:crossBetween val="between"/>
      </c:valAx>
      <c:catAx>
        <c:axId val="30569064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305691032"/>
        <c:crosses val="autoZero"/>
        <c:auto val="1"/>
        <c:lblAlgn val="ctr"/>
        <c:lblOffset val="100"/>
        <c:noMultiLvlLbl val="0"/>
      </c:catAx>
      <c:valAx>
        <c:axId val="305691032"/>
        <c:scaling>
          <c:orientation val="minMax"/>
          <c:max val="230"/>
          <c:min val="0"/>
        </c:scaling>
        <c:delete val="0"/>
        <c:axPos val="r"/>
        <c:title>
          <c:tx>
            <c:rich>
              <a:bodyPr rot="0"/>
              <a:lstStyle/>
              <a:p>
                <a:pPr>
                  <a:defRPr lang="ru-RU" sz="1000" b="1" strike="noStrike" spc="-1">
                    <a:solidFill>
                      <a:srgbClr val="000000"/>
                    </a:solidFill>
                    <a:latin typeface="Calibri"/>
                  </a:defRPr>
                </a:pPr>
                <a:r>
                  <a:rPr lang="ru-RU" sz="1000" b="1" strike="noStrike" spc="-1">
                    <a:solidFill>
                      <a:srgbClr val="000000"/>
                    </a:solidFill>
                    <a:latin typeface="Calibri"/>
                  </a:rPr>
                  <a:t>Динамика 
с начала года, %</a:t>
                </a:r>
              </a:p>
            </c:rich>
          </c:tx>
          <c:layout>
            <c:manualLayout>
              <c:xMode val="edge"/>
              <c:yMode val="edge"/>
              <c:x val="0.87779726784670198"/>
              <c:y val="0"/>
            </c:manualLayout>
          </c:layout>
          <c:overlay val="0"/>
          <c:spPr>
            <a:noFill/>
            <a:ln w="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305690648"/>
        <c:crosses val="max"/>
        <c:crossBetween val="between"/>
      </c:valAx>
      <c:spPr>
        <a:noFill/>
        <a:ln w="0">
          <a:noFill/>
        </a:ln>
      </c:spPr>
    </c:plotArea>
    <c:legend>
      <c:legendPos val="b"/>
      <c:overlay val="0"/>
      <c:spPr>
        <a:noFill/>
        <a:ln w="0">
          <a:noFill/>
        </a:ln>
      </c:spPr>
      <c:txPr>
        <a:bodyPr/>
        <a:lstStyle/>
        <a:p>
          <a:pPr>
            <a:defRPr sz="1000" b="0" strike="noStrike" spc="-1">
              <a:solidFill>
                <a:srgbClr val="000000"/>
              </a:solidFill>
              <a:latin typeface="Calibri"/>
            </a:defRPr>
          </a:pPr>
          <a:endParaRPr lang="ru-RU"/>
        </a:p>
      </c:txPr>
    </c:legend>
    <c:plotVisOnly val="1"/>
    <c:dispBlanksAs val="gap"/>
    <c:showDLblsOverMax val="1"/>
  </c:chart>
  <c:spPr>
    <a:noFill/>
    <a:ln w="9360">
      <a:solidFill>
        <a:srgbClr val="D9D9D9"/>
      </a:solidFill>
      <a:round/>
    </a:ln>
  </c:spPr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5.64709646456567E-2"/>
          <c:y val="8.9339889109739501E-2"/>
          <c:w val="0.92459873086972799"/>
          <c:h val="0.750810754262998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rgbClr val="E6B9B8"/>
            </a:solidFill>
            <a:ln w="0">
              <a:noFill/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wrap="square"/>
              <a:lstStyle/>
              <a:p>
                <a:pPr>
                  <a:defRPr sz="10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12"/>
                <c:pt idx="0">
                  <c:v>44.365773140000002</c:v>
                </c:pt>
                <c:pt idx="1">
                  <c:v>76.69808827</c:v>
                </c:pt>
                <c:pt idx="2">
                  <c:v>75.061016230000007</c:v>
                </c:pt>
                <c:pt idx="3">
                  <c:v>90.839159219999999</c:v>
                </c:pt>
                <c:pt idx="4">
                  <c:v>49.076354360000003</c:v>
                </c:pt>
                <c:pt idx="5">
                  <c:v>55.523665620000003</c:v>
                </c:pt>
                <c:pt idx="6">
                  <c:v>77.136216869999998</c:v>
                </c:pt>
                <c:pt idx="7">
                  <c:v>58.064717999999999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2020год</c:v>
                </c:pt>
              </c:strCache>
            </c:strRef>
          </c:tx>
          <c:spPr>
            <a:solidFill>
              <a:srgbClr val="C3D69B"/>
            </a:solidFill>
            <a:ln w="0">
              <a:noFill/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wrap="square"/>
              <a:lstStyle/>
              <a:p>
                <a:pPr>
                  <a:defRPr sz="10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12"/>
                <c:pt idx="0">
                  <c:v>49.536766999999998</c:v>
                </c:pt>
                <c:pt idx="1">
                  <c:v>45.479109000000001</c:v>
                </c:pt>
                <c:pt idx="2">
                  <c:v>54.017404999999997</c:v>
                </c:pt>
                <c:pt idx="3">
                  <c:v>58.353533550000002</c:v>
                </c:pt>
                <c:pt idx="4">
                  <c:v>38.415250559999997</c:v>
                </c:pt>
                <c:pt idx="5">
                  <c:v>47.072118359999997</c:v>
                </c:pt>
                <c:pt idx="6">
                  <c:v>148.79540713</c:v>
                </c:pt>
                <c:pt idx="7">
                  <c:v>56.35769586</c:v>
                </c:pt>
                <c:pt idx="8">
                  <c:v>58.523515760000002</c:v>
                </c:pt>
                <c:pt idx="9">
                  <c:v>93.33072774</c:v>
                </c:pt>
                <c:pt idx="10">
                  <c:v>85.865053990000007</c:v>
                </c:pt>
                <c:pt idx="11">
                  <c:v>96.626775559999999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305720848"/>
        <c:axId val="306059824"/>
      </c:barChart>
      <c:lineChart>
        <c:grouping val="standard"/>
        <c:varyColors val="0"/>
        <c:ser>
          <c:idx val="2"/>
          <c:order val="2"/>
          <c:tx>
            <c:strRef>
              <c:f>label 2</c:f>
              <c:strCache>
                <c:ptCount val="1"/>
                <c:pt idx="0">
                  <c:v>динамика в 2020 году</c:v>
                </c:pt>
              </c:strCache>
            </c:strRef>
          </c:tx>
          <c:spPr>
            <a:ln w="28440">
              <a:solidFill>
                <a:srgbClr val="98B855"/>
              </a:solidFill>
              <a:round/>
            </a:ln>
          </c:spPr>
          <c:dPt>
            <c:idx val="0"/>
            <c:bubble3D val="0"/>
          </c:dPt>
          <c:dPt>
            <c:idx val="1"/>
            <c:bubble3D val="0"/>
          </c:dPt>
          <c:dPt>
            <c:idx val="9"/>
            <c:bubble3D val="0"/>
          </c:dPt>
          <c:dPt>
            <c:idx val="11"/>
            <c:bubble3D val="0"/>
          </c:dPt>
          <c:dLbls>
            <c:dLbl>
              <c:idx val="0"/>
              <c:layout>
                <c:manualLayout>
                  <c:x val="8.2657849829351499E-3"/>
                  <c:y val="-2.0924879681941799E-2"/>
                </c:manualLayout>
              </c:layout>
              <c:numFmt formatCode="0.0" sourceLinked="0"/>
              <c:spPr/>
              <c:txPr>
                <a:bodyPr wrap="square"/>
                <a:lstStyle/>
                <a:p>
                  <a:pPr>
                    <a:defRPr sz="1000" b="1" strike="noStrike" spc="-1">
                      <a:solidFill>
                        <a:srgbClr val="77933C"/>
                      </a:solidFill>
                      <a:latin typeface="Calibri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8.2657849829351499E-3"/>
                  <c:y val="-2.0924879681941799E-2"/>
                </c:manualLayout>
              </c:layout>
              <c:numFmt formatCode="0.0" sourceLinked="0"/>
              <c:spPr/>
              <c:txPr>
                <a:bodyPr wrap="square"/>
                <a:lstStyle/>
                <a:p>
                  <a:pPr>
                    <a:defRPr sz="1000" b="1" strike="noStrike" spc="-1">
                      <a:solidFill>
                        <a:srgbClr val="77933C"/>
                      </a:solidFill>
                      <a:latin typeface="Calibri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1.7811433447099002E-2"/>
                  <c:y val="6.9784473739276001E-2"/>
                </c:manualLayout>
              </c:layout>
              <c:numFmt formatCode="0.0" sourceLinked="0"/>
              <c:spPr/>
              <c:txPr>
                <a:bodyPr wrap="square"/>
                <a:lstStyle/>
                <a:p>
                  <a:pPr>
                    <a:defRPr sz="1000" b="1" strike="noStrike" spc="-1">
                      <a:solidFill>
                        <a:srgbClr val="77933C"/>
                      </a:solidFill>
                      <a:latin typeface="Calibri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1.7811433447098901E-2"/>
                  <c:y val="-4.6034735300272099E-3"/>
                </c:manualLayout>
              </c:layout>
              <c:numFmt formatCode="0.0" sourceLinked="0"/>
              <c:spPr/>
              <c:txPr>
                <a:bodyPr wrap="square"/>
                <a:lstStyle/>
                <a:p>
                  <a:pPr>
                    <a:defRPr sz="1000" b="1" strike="noStrike" spc="-1">
                      <a:solidFill>
                        <a:srgbClr val="77933C"/>
                      </a:solidFill>
                      <a:latin typeface="Calibri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000" b="1" strike="noStrike" spc="-1">
                    <a:solidFill>
                      <a:srgbClr val="77933C"/>
                    </a:solidFill>
                    <a:latin typeface="Calibri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12"/>
                <c:pt idx="0">
                  <c:v>108.338324132504</c:v>
                </c:pt>
                <c:pt idx="1">
                  <c:v>89.264075118329302</c:v>
                </c:pt>
                <c:pt idx="2">
                  <c:v>111.438521332466</c:v>
                </c:pt>
                <c:pt idx="3">
                  <c:v>83.903102098787699</c:v>
                </c:pt>
                <c:pt idx="4">
                  <c:v>83.780477084340703</c:v>
                </c:pt>
                <c:pt idx="5">
                  <c:v>122.253842719601</c:v>
                </c:pt>
                <c:pt idx="6">
                  <c:v>195.077890175362</c:v>
                </c:pt>
                <c:pt idx="7">
                  <c:v>114.858045588851</c:v>
                </c:pt>
                <c:pt idx="8">
                  <c:v>104.46214102288</c:v>
                </c:pt>
                <c:pt idx="9">
                  <c:v>102.569191204879</c:v>
                </c:pt>
                <c:pt idx="10">
                  <c:v>110.123536933133</c:v>
                </c:pt>
                <c:pt idx="11">
                  <c:v>106.24552038083201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динамика в 2021 году</c:v>
                </c:pt>
              </c:strCache>
            </c:strRef>
          </c:tx>
          <c:spPr>
            <a:ln w="28440">
              <a:solidFill>
                <a:srgbClr val="7D5FA0"/>
              </a:solidFill>
              <a:round/>
            </a:ln>
          </c:spPr>
          <c:marker>
            <c:symbol val="square"/>
            <c:size val="7"/>
            <c:spPr>
              <a:solidFill>
                <a:srgbClr val="7D5FA0"/>
              </a:solidFill>
            </c:spPr>
          </c:marker>
          <c:dPt>
            <c:idx val="0"/>
            <c:bubble3D val="0"/>
          </c:dPt>
          <c:dPt>
            <c:idx val="5"/>
            <c:bubble3D val="0"/>
          </c:dPt>
          <c:dPt>
            <c:idx val="6"/>
            <c:bubble3D val="0"/>
          </c:dPt>
          <c:dLbls>
            <c:dLbl>
              <c:idx val="0"/>
              <c:layout>
                <c:manualLayout>
                  <c:x val="-1.30652730375427E-2"/>
                  <c:y val="0"/>
                </c:manualLayout>
              </c:layout>
              <c:numFmt formatCode="0.0" sourceLinked="0"/>
              <c:spPr/>
              <c:txPr>
                <a:bodyPr wrap="square"/>
                <a:lstStyle/>
                <a:p>
                  <a:pPr>
                    <a:defRPr sz="1000" b="1" strike="noStrike" spc="-1">
                      <a:solidFill>
                        <a:srgbClr val="953735"/>
                      </a:solidFill>
                      <a:latin typeface="Calibri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5.9193686006826004E-3"/>
                  <c:y val="9.0709353421217803E-2"/>
                </c:manualLayout>
              </c:layout>
              <c:numFmt formatCode="0.0" sourceLinked="0"/>
              <c:spPr/>
              <c:txPr>
                <a:bodyPr wrap="square"/>
                <a:lstStyle/>
                <a:p>
                  <a:pPr>
                    <a:defRPr sz="1000" b="1" strike="noStrike" spc="-1">
                      <a:solidFill>
                        <a:srgbClr val="953735"/>
                      </a:solidFill>
                      <a:latin typeface="Calibri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8.3191126279863505E-3"/>
                  <c:y val="8.1397781962753699E-2"/>
                </c:manualLayout>
              </c:layout>
              <c:numFmt formatCode="0.0" sourceLinked="0"/>
              <c:spPr/>
              <c:txPr>
                <a:bodyPr wrap="square"/>
                <a:lstStyle/>
                <a:p>
                  <a:pPr>
                    <a:defRPr sz="1000" b="1" strike="noStrike" spc="-1">
                      <a:solidFill>
                        <a:srgbClr val="953735"/>
                      </a:solidFill>
                      <a:latin typeface="Calibri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000" b="1" strike="noStrike" spc="-1">
                    <a:solidFill>
                      <a:srgbClr val="953735"/>
                    </a:solidFill>
                    <a:latin typeface="Calibri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3</c:f>
              <c:numCache>
                <c:formatCode>General</c:formatCode>
                <c:ptCount val="12"/>
                <c:pt idx="0">
                  <c:v>89.561301285568305</c:v>
                </c:pt>
                <c:pt idx="1">
                  <c:v>168.644658957589</c:v>
                </c:pt>
                <c:pt idx="2">
                  <c:v>138.957093977395</c:v>
                </c:pt>
                <c:pt idx="3">
                  <c:v>155.67036594650199</c:v>
                </c:pt>
                <c:pt idx="4">
                  <c:v>127.752269332068</c:v>
                </c:pt>
                <c:pt idx="5">
                  <c:v>117.954465518981</c:v>
                </c:pt>
                <c:pt idx="6">
                  <c:v>51.840455534092797</c:v>
                </c:pt>
                <c:pt idx="7">
                  <c:v>103.02890690251201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0">
              <a:noFill/>
            </a:ln>
          </c:spPr>
        </c:hiLowLines>
        <c:marker val="1"/>
        <c:smooth val="0"/>
        <c:axId val="306064304"/>
        <c:axId val="306064688"/>
      </c:lineChart>
      <c:catAx>
        <c:axId val="3057208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306059824"/>
        <c:crosses val="autoZero"/>
        <c:auto val="1"/>
        <c:lblAlgn val="ctr"/>
        <c:lblOffset val="100"/>
        <c:noMultiLvlLbl val="0"/>
      </c:catAx>
      <c:valAx>
        <c:axId val="306059824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/>
              <a:lstStyle/>
              <a:p>
                <a:pPr>
                  <a:defRPr lang="ru-RU" sz="1000" b="1" strike="noStrike" spc="-1">
                    <a:solidFill>
                      <a:srgbClr val="000000"/>
                    </a:solidFill>
                    <a:latin typeface="Calibri"/>
                  </a:defRPr>
                </a:pPr>
                <a:r>
                  <a:rPr lang="ru-RU" sz="1000" b="1" strike="noStrike" spc="-1">
                    <a:solidFill>
                      <a:srgbClr val="000000"/>
                    </a:solidFill>
                    <a:latin typeface="Calibri"/>
                  </a:rPr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0552359033371698E-3"/>
            </c:manualLayout>
          </c:layout>
          <c:overlay val="0"/>
          <c:spPr>
            <a:noFill/>
            <a:ln w="0">
              <a:noFill/>
            </a:ln>
          </c:spPr>
        </c:title>
        <c:numFmt formatCode="#\ ##0.0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305720848"/>
        <c:crosses val="autoZero"/>
        <c:crossBetween val="between"/>
      </c:valAx>
      <c:catAx>
        <c:axId val="30606430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306064688"/>
        <c:crosses val="autoZero"/>
        <c:auto val="1"/>
        <c:lblAlgn val="ctr"/>
        <c:lblOffset val="100"/>
        <c:noMultiLvlLbl val="0"/>
      </c:catAx>
      <c:valAx>
        <c:axId val="306064688"/>
        <c:scaling>
          <c:orientation val="minMax"/>
          <c:max val="200"/>
          <c:min val="0"/>
        </c:scaling>
        <c:delete val="0"/>
        <c:axPos val="r"/>
        <c:title>
          <c:tx>
            <c:rich>
              <a:bodyPr rot="0"/>
              <a:lstStyle/>
              <a:p>
                <a:pPr>
                  <a:defRPr lang="ru-RU" sz="1000" b="1" strike="noStrike" spc="-1">
                    <a:solidFill>
                      <a:srgbClr val="000000"/>
                    </a:solidFill>
                    <a:latin typeface="Calibri"/>
                  </a:defRPr>
                </a:pPr>
                <a:r>
                  <a:rPr lang="ru-RU" sz="1000" b="1" strike="noStrike" spc="-1">
                    <a:solidFill>
                      <a:srgbClr val="000000"/>
                    </a:solidFill>
                    <a:latin typeface="Calibri"/>
                  </a:rPr>
                  <a:t>Динамика 
с начала года, %</a:t>
                </a:r>
              </a:p>
            </c:rich>
          </c:tx>
          <c:layout>
            <c:manualLayout>
              <c:xMode val="edge"/>
              <c:yMode val="edge"/>
              <c:x val="0.87788620487388702"/>
              <c:y val="0"/>
            </c:manualLayout>
          </c:layout>
          <c:overlay val="0"/>
          <c:spPr>
            <a:noFill/>
            <a:ln w="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306064304"/>
        <c:crosses val="max"/>
        <c:crossBetween val="between"/>
      </c:valAx>
      <c:spPr>
        <a:noFill/>
        <a:ln w="0">
          <a:noFill/>
        </a:ln>
      </c:spPr>
    </c:plotArea>
    <c:legend>
      <c:legendPos val="b"/>
      <c:overlay val="0"/>
      <c:spPr>
        <a:noFill/>
        <a:ln w="0">
          <a:noFill/>
        </a:ln>
      </c:spPr>
      <c:txPr>
        <a:bodyPr/>
        <a:lstStyle/>
        <a:p>
          <a:pPr>
            <a:defRPr sz="1000" b="0" strike="noStrike" spc="-1">
              <a:solidFill>
                <a:srgbClr val="000000"/>
              </a:solidFill>
              <a:latin typeface="Calibri"/>
            </a:defRPr>
          </a:pPr>
          <a:endParaRPr lang="ru-RU"/>
        </a:p>
      </c:txPr>
    </c:legend>
    <c:plotVisOnly val="1"/>
    <c:dispBlanksAs val="gap"/>
    <c:showDLblsOverMax val="1"/>
  </c:chart>
  <c:spPr>
    <a:noFill/>
    <a:ln w="9360">
      <a:solidFill>
        <a:srgbClr val="D9D9D9"/>
      </a:solidFill>
      <a:round/>
    </a:ln>
  </c:spPr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c:style val="2"/>
  <c:chart>
    <c:title>
      <c:tx>
        <c:rich>
          <a:bodyPr rot="0"/>
          <a:lstStyle/>
          <a:p>
            <a:pPr>
              <a:defRPr lang="ru-RU" sz="1600" b="1" strike="noStrike" spc="-1">
                <a:solidFill>
                  <a:srgbClr val="000000"/>
                </a:solidFill>
                <a:latin typeface="Calibri"/>
              </a:defRPr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</a:rPr>
              <a:t>ДИНАМИКА ПОСТУПЛЕНИЯ НАЛОГОВЫХ И НЕНАЛОГОВЫХ ДОХОДОВ В БЮДЖЕТЫ ПОСЕЛЕНИЙ, %</a:t>
            </a:r>
          </a:p>
        </c:rich>
      </c:tx>
      <c:overlay val="0"/>
      <c:spPr>
        <a:noFill/>
        <a:ln w="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76903783553018"/>
          <c:y val="0.21512500000000001"/>
          <c:w val="0.80788729387907599"/>
          <c:h val="0.7445000000000000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Столбец B</c:v>
                </c:pt>
              </c:strCache>
            </c:strRef>
          </c:tx>
          <c:spPr>
            <a:solidFill>
              <a:srgbClr val="D99694"/>
            </a:solidFill>
            <a:ln w="0">
              <a:noFill/>
            </a:ln>
          </c:spPr>
          <c:invertIfNegative val="0"/>
          <c:dLbls>
            <c:numFmt formatCode="#\ ##0.0" sourceLinked="0"/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9"/>
                <c:pt idx="0">
                  <c:v>99.214879949441396</c:v>
                </c:pt>
                <c:pt idx="1">
                  <c:v>113.343922405086</c:v>
                </c:pt>
                <c:pt idx="2">
                  <c:v>108.44312673759001</c:v>
                </c:pt>
                <c:pt idx="3">
                  <c:v>112.556124343351</c:v>
                </c:pt>
                <c:pt idx="4">
                  <c:v>100.314726259284</c:v>
                </c:pt>
                <c:pt idx="5">
                  <c:v>109.96978352759</c:v>
                </c:pt>
                <c:pt idx="6">
                  <c:v>104.292447905123</c:v>
                </c:pt>
                <c:pt idx="7">
                  <c:v>105.429394874956</c:v>
                </c:pt>
                <c:pt idx="8">
                  <c:v>105.94631838311599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304507304"/>
        <c:axId val="304507696"/>
      </c:barChart>
      <c:catAx>
        <c:axId val="30450730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304507696"/>
        <c:crosses val="autoZero"/>
        <c:auto val="1"/>
        <c:lblAlgn val="ctr"/>
        <c:lblOffset val="100"/>
        <c:noMultiLvlLbl val="0"/>
      </c:catAx>
      <c:valAx>
        <c:axId val="304507696"/>
        <c:scaling>
          <c:orientation val="minMax"/>
        </c:scaling>
        <c:delete val="1"/>
        <c:axPos val="t"/>
        <c:numFmt formatCode="#,##0.0" sourceLinked="0"/>
        <c:majorTickMark val="none"/>
        <c:minorTickMark val="none"/>
        <c:tickLblPos val="nextTo"/>
        <c:crossAx val="304507304"/>
        <c:crosses val="autoZero"/>
        <c:crossBetween val="between"/>
      </c:valAx>
      <c:spPr>
        <a:noFill/>
        <a:ln w="0">
          <a:noFill/>
        </a:ln>
      </c:spPr>
    </c:plotArea>
    <c:plotVisOnly val="1"/>
    <c:dispBlanksAs val="gap"/>
    <c:showDLblsOverMax val="1"/>
  </c:chart>
  <c:spPr>
    <a:noFill/>
    <a:ln w="9360">
      <a:solidFill>
        <a:srgbClr val="D9D9D9"/>
      </a:solidFill>
      <a:round/>
    </a:ln>
  </c:spPr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c:style val="2"/>
  <c:chart>
    <c:title>
      <c:tx>
        <c:rich>
          <a:bodyPr rot="0"/>
          <a:lstStyle/>
          <a:p>
            <a:pPr>
              <a:defRPr lang="ru-RU" sz="1600" b="1" strike="noStrike" spc="-1">
                <a:solidFill>
                  <a:srgbClr val="000000"/>
                </a:solidFill>
                <a:latin typeface="Calibri"/>
              </a:defRPr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</a:rPr>
              <a:t>Структура доходов консолидированного бюджета Новокубанского района</a:t>
            </a:r>
          </a:p>
        </c:rich>
      </c:tx>
      <c:layout>
        <c:manualLayout>
          <c:xMode val="edge"/>
          <c:yMode val="edge"/>
          <c:x val="4.9050632911392403E-2"/>
          <c:y val="8.3999060150375907E-2"/>
        </c:manualLayout>
      </c:layout>
      <c:overlay val="0"/>
      <c:spPr>
        <a:noFill/>
        <a:ln w="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1.7442278644896801E-2"/>
          <c:y val="0.25819527670074"/>
          <c:w val="0.42559159893548199"/>
          <c:h val="0.69521795323698699"/>
        </c:manualLayout>
      </c:layout>
      <c:doughnut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Столбец B</c:v>
                </c:pt>
              </c:strCache>
            </c:strRef>
          </c:tx>
          <c:spPr>
            <a:solidFill>
              <a:srgbClr val="4F81BD"/>
            </a:solidFill>
            <a:ln w="0">
              <a:noFill/>
            </a:ln>
          </c:spPr>
          <c:dPt>
            <c:idx val="0"/>
            <c:bubble3D val="0"/>
            <c:spPr>
              <a:solidFill>
                <a:srgbClr val="4672A8"/>
              </a:solidFill>
              <a:ln w="0">
                <a:noFill/>
              </a:ln>
            </c:spPr>
          </c:dPt>
          <c:dPt>
            <c:idx val="1"/>
            <c:bubble3D val="0"/>
            <c:spPr>
              <a:solidFill>
                <a:srgbClr val="AB4744"/>
              </a:solidFill>
              <a:ln w="0">
                <a:noFill/>
              </a:ln>
            </c:spPr>
          </c:dPt>
          <c:dPt>
            <c:idx val="2"/>
            <c:bubble3D val="0"/>
            <c:spPr>
              <a:solidFill>
                <a:srgbClr val="8AA64F"/>
              </a:solidFill>
              <a:ln w="0">
                <a:noFill/>
              </a:ln>
            </c:spPr>
          </c:dPt>
          <c:dPt>
            <c:idx val="3"/>
            <c:bubble3D val="0"/>
            <c:spPr>
              <a:solidFill>
                <a:srgbClr val="725990"/>
              </a:solidFill>
              <a:ln w="0">
                <a:noFill/>
              </a:ln>
            </c:spPr>
          </c:dPt>
          <c:dPt>
            <c:idx val="4"/>
            <c:bubble3D val="0"/>
            <c:spPr>
              <a:solidFill>
                <a:srgbClr val="4299B0"/>
              </a:solidFill>
              <a:ln w="0">
                <a:noFill/>
              </a:ln>
            </c:spPr>
          </c:dPt>
          <c:dPt>
            <c:idx val="5"/>
            <c:bubble3D val="0"/>
            <c:spPr>
              <a:solidFill>
                <a:srgbClr val="DC853E"/>
              </a:solidFill>
              <a:ln w="0">
                <a:noFill/>
              </a:ln>
            </c:spPr>
          </c:dPt>
          <c:dPt>
            <c:idx val="6"/>
            <c:bubble3D val="0"/>
            <c:spPr>
              <a:solidFill>
                <a:srgbClr val="93A9CE"/>
              </a:solidFill>
              <a:ln w="0">
                <a:noFill/>
              </a:ln>
            </c:spPr>
          </c:dPt>
          <c:dLbls>
            <c:dLbl>
              <c:idx val="0"/>
              <c:spPr/>
              <c:txPr>
                <a:bodyPr wrap="squar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</c:dLbl>
            <c:dLbl>
              <c:idx val="1"/>
              <c:spPr/>
              <c:txPr>
                <a:bodyPr wrap="squar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</c:dLbl>
            <c:dLbl>
              <c:idx val="2"/>
              <c:spPr/>
              <c:txPr>
                <a:bodyPr wrap="squar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</c:dLbl>
            <c:dLbl>
              <c:idx val="3"/>
              <c:spPr/>
              <c:txPr>
                <a:bodyPr wrap="squar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</c:dLbl>
            <c:dLbl>
              <c:idx val="4"/>
              <c:spPr/>
              <c:txPr>
                <a:bodyPr wrap="squar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</c:dLbl>
            <c:dLbl>
              <c:idx val="5"/>
              <c:spPr/>
              <c:txPr>
                <a:bodyPr wrap="squar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</c:dLbl>
            <c:dLbl>
              <c:idx val="6"/>
              <c:spPr/>
              <c:txPr>
                <a:bodyPr wrap="squar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</c:dLbl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1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categories</c:f>
              <c:strCache>
                <c:ptCount val="7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Земельный налог</c:v>
                </c:pt>
                <c:pt idx="3">
                  <c:v>Акцизы на нефтепродукты</c:v>
                </c:pt>
                <c:pt idx="4">
                  <c:v>Прочие налоговые доходы</c:v>
                </c:pt>
                <c:pt idx="5">
                  <c:v>Безвозмездные поступления</c:v>
                </c:pt>
                <c:pt idx="6">
                  <c:v>Неналоговые доходы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7"/>
                <c:pt idx="0">
                  <c:v>297.4933575</c:v>
                </c:pt>
                <c:pt idx="1">
                  <c:v>91.5210182</c:v>
                </c:pt>
                <c:pt idx="2">
                  <c:v>46.51287267</c:v>
                </c:pt>
                <c:pt idx="3">
                  <c:v>38.053709980000001</c:v>
                </c:pt>
                <c:pt idx="4">
                  <c:v>23.067871759999999</c:v>
                </c:pt>
                <c:pt idx="5">
                  <c:v>980.21793036999998</c:v>
                </c:pt>
                <c:pt idx="6">
                  <c:v>34.90651398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0">
          <a:noFill/>
        </a:ln>
      </c:spPr>
    </c:plotArea>
    <c:legend>
      <c:legendPos val="r"/>
      <c:layout>
        <c:manualLayout>
          <c:xMode val="edge"/>
          <c:yMode val="edge"/>
          <c:x val="0.56302335830762396"/>
          <c:y val="0.23992480319586401"/>
          <c:w val="0.42897017775819002"/>
          <c:h val="0.66231935142756404"/>
        </c:manualLayout>
      </c:layout>
      <c:overlay val="0"/>
      <c:spPr>
        <a:noFill/>
        <a:ln w="0">
          <a:noFill/>
        </a:ln>
      </c:spPr>
      <c:txPr>
        <a:bodyPr/>
        <a:lstStyle/>
        <a:p>
          <a:pPr>
            <a:defRPr sz="1000" b="0" strike="noStrike" spc="-1">
              <a:solidFill>
                <a:srgbClr val="000000"/>
              </a:solidFill>
              <a:latin typeface="Calibri"/>
            </a:defRPr>
          </a:pPr>
          <a:endParaRPr lang="ru-RU"/>
        </a:p>
      </c:txPr>
    </c:legend>
    <c:plotVisOnly val="1"/>
    <c:dispBlanksAs val="gap"/>
    <c:showDLblsOverMax val="1"/>
  </c:chart>
  <c:spPr>
    <a:noFill/>
    <a:ln w="9360">
      <a:solidFill>
        <a:srgbClr val="D9D9D9"/>
      </a:solidFill>
      <a:round/>
    </a:ln>
  </c:spPr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c:style val="2"/>
  <c:chart>
    <c:title>
      <c:tx>
        <c:rich>
          <a:bodyPr rot="0"/>
          <a:lstStyle/>
          <a:p>
            <a:pPr>
              <a:defRPr lang="ru-RU" sz="1600" b="1" strike="noStrike" spc="-1">
                <a:solidFill>
                  <a:srgbClr val="000000"/>
                </a:solidFill>
                <a:latin typeface="Calibri"/>
              </a:defRPr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</a:rPr>
              <a:t>Структура доходов бюджета Новокубанского района</a:t>
            </a:r>
          </a:p>
        </c:rich>
      </c:tx>
      <c:overlay val="0"/>
      <c:spPr>
        <a:noFill/>
        <a:ln w="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275683378676001"/>
          <c:y val="0.207419393503536"/>
          <c:w val="0.38223863194714303"/>
          <c:h val="0.69363538295577098"/>
        </c:manualLayout>
      </c:layout>
      <c:doughnut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Столбец B</c:v>
                </c:pt>
              </c:strCache>
            </c:strRef>
          </c:tx>
          <c:spPr>
            <a:solidFill>
              <a:srgbClr val="4F81BD"/>
            </a:solidFill>
            <a:ln w="0">
              <a:noFill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C0504D"/>
              </a:solidFill>
              <a:ln w="0">
                <a:noFill/>
              </a:ln>
            </c:spPr>
          </c:dPt>
          <c:dPt>
            <c:idx val="2"/>
            <c:bubble3D val="0"/>
            <c:spPr>
              <a:solidFill>
                <a:srgbClr val="9BBB59"/>
              </a:solidFill>
              <a:ln w="0">
                <a:noFill/>
              </a:ln>
            </c:spPr>
          </c:dPt>
          <c:dPt>
            <c:idx val="3"/>
            <c:bubble3D val="0"/>
            <c:spPr>
              <a:solidFill>
                <a:srgbClr val="8064A2"/>
              </a:solidFill>
              <a:ln w="0">
                <a:noFill/>
              </a:ln>
            </c:spPr>
          </c:dPt>
          <c:dPt>
            <c:idx val="4"/>
            <c:bubble3D val="0"/>
            <c:spPr>
              <a:solidFill>
                <a:srgbClr val="4BACC6"/>
              </a:solidFill>
              <a:ln w="0">
                <a:noFill/>
              </a:ln>
            </c:spPr>
          </c:dPt>
          <c:dLbls>
            <c:dLbl>
              <c:idx val="0"/>
              <c:spPr/>
              <c:txPr>
                <a:bodyPr wrap="squar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</c:dLbl>
            <c:dLbl>
              <c:idx val="1"/>
              <c:spPr/>
              <c:txPr>
                <a:bodyPr wrap="squar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</c:dLbl>
            <c:dLbl>
              <c:idx val="2"/>
              <c:spPr/>
              <c:txPr>
                <a:bodyPr wrap="squar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</c:dLbl>
            <c:dLbl>
              <c:idx val="3"/>
              <c:spPr/>
              <c:txPr>
                <a:bodyPr wrap="squar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</c:dLbl>
            <c:dLbl>
              <c:idx val="4"/>
              <c:spPr/>
              <c:txPr>
                <a:bodyPr wrap="squar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</c:dLbl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1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categories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225.34121888999999</c:v>
                </c:pt>
                <c:pt idx="1">
                  <c:v>68.844529589999993</c:v>
                </c:pt>
                <c:pt idx="2">
                  <c:v>24.686743100000001</c:v>
                </c:pt>
                <c:pt idx="3">
                  <c:v>848.29461851999997</c:v>
                </c:pt>
                <c:pt idx="4">
                  <c:v>25.760769960000001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0">
          <a:noFill/>
        </a:ln>
      </c:spPr>
    </c:plotArea>
    <c:legend>
      <c:legendPos val="r"/>
      <c:layout>
        <c:manualLayout>
          <c:xMode val="edge"/>
          <c:yMode val="edge"/>
          <c:x val="0.61523513408472597"/>
          <c:y val="0.22078389068680301"/>
          <c:w val="0.38463531545537"/>
          <c:h val="0.57437372647728602"/>
        </c:manualLayout>
      </c:layout>
      <c:overlay val="0"/>
      <c:spPr>
        <a:noFill/>
        <a:ln w="0">
          <a:noFill/>
        </a:ln>
      </c:spPr>
      <c:txPr>
        <a:bodyPr/>
        <a:lstStyle/>
        <a:p>
          <a:pPr>
            <a:defRPr sz="1000" b="0" strike="noStrike" spc="-1">
              <a:solidFill>
                <a:srgbClr val="000000"/>
              </a:solidFill>
              <a:latin typeface="Calibri"/>
            </a:defRPr>
          </a:pPr>
          <a:endParaRPr lang="ru-RU"/>
        </a:p>
      </c:txPr>
    </c:legend>
    <c:plotVisOnly val="1"/>
    <c:dispBlanksAs val="gap"/>
    <c:showDLblsOverMax val="1"/>
  </c:chart>
  <c:spPr>
    <a:noFill/>
    <a:ln w="9360">
      <a:solidFill>
        <a:srgbClr val="D9D9D9"/>
      </a:solidFill>
      <a:round/>
    </a:ln>
  </c:spPr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 xmlns:c16r2="http://schemas.microsoft.com/office/drawing/2015/06/chart"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10,5%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0,9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3,7%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7,8%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3,1%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59,4%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8,2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6,0%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36DD-443C-80D4-933E23CA14C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 </a:t>
          </a: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519,3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D8B9AA09-9B57-440E-ACC5-9905F1B4E98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12474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ln w="0">
            <a:noFill/>
          </a:ln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52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sldNum"/>
          </p:nvPr>
        </p:nvSpPr>
        <p:spPr>
          <a:xfrm>
            <a:off x="3849840" y="9428400"/>
            <a:ext cx="2945880" cy="49788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B048C9DC-027A-4A4B-896D-996465FE320C}" type="slidenum">
              <a:rPr lang="ru-RU" sz="11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58836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1855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-601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288880" y="1465560"/>
            <a:ext cx="44539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7" name="Group 4"/>
          <p:cNvGrpSpPr/>
          <p:nvPr/>
        </p:nvGrpSpPr>
        <p:grpSpPr>
          <a:xfrm>
            <a:off x="1946880" y="0"/>
            <a:ext cx="4926960" cy="3411720"/>
            <a:chOff x="1946880" y="0"/>
            <a:chExt cx="4926960" cy="3411720"/>
          </a:xfrm>
        </p:grpSpPr>
        <p:grpSp>
          <p:nvGrpSpPr>
            <p:cNvPr id="48" name="Group 5"/>
            <p:cNvGrpSpPr/>
            <p:nvPr/>
          </p:nvGrpSpPr>
          <p:grpSpPr>
            <a:xfrm>
              <a:off x="1946880" y="25920"/>
              <a:ext cx="1835280" cy="3377520"/>
              <a:chOff x="1946880" y="25920"/>
              <a:chExt cx="1835280" cy="3377520"/>
            </a:xfrm>
          </p:grpSpPr>
          <p:grpSp>
            <p:nvGrpSpPr>
              <p:cNvPr id="49" name="Group 6"/>
              <p:cNvGrpSpPr/>
              <p:nvPr/>
            </p:nvGrpSpPr>
            <p:grpSpPr>
              <a:xfrm>
                <a:off x="1946880" y="25920"/>
                <a:ext cx="1835280" cy="1732320"/>
                <a:chOff x="1946880" y="25920"/>
                <a:chExt cx="1835280" cy="1732320"/>
              </a:xfrm>
            </p:grpSpPr>
            <p:sp>
              <p:nvSpPr>
                <p:cNvPr id="50" name="CustomShape 7"/>
                <p:cNvSpPr/>
                <p:nvPr/>
              </p:nvSpPr>
              <p:spPr>
                <a:xfrm>
                  <a:off x="194688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1" name="CustomShape 8"/>
                <p:cNvSpPr/>
                <p:nvPr/>
              </p:nvSpPr>
              <p:spPr>
                <a:xfrm>
                  <a:off x="287316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2" name="CustomShape 9"/>
                <p:cNvSpPr/>
                <p:nvPr/>
              </p:nvSpPr>
              <p:spPr>
                <a:xfrm>
                  <a:off x="194688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0"/>
                <p:cNvSpPr/>
                <p:nvPr/>
              </p:nvSpPr>
              <p:spPr>
                <a:xfrm>
                  <a:off x="287316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4" name="Group 11"/>
              <p:cNvGrpSpPr/>
              <p:nvPr/>
            </p:nvGrpSpPr>
            <p:grpSpPr>
              <a:xfrm>
                <a:off x="1962720" y="1733760"/>
                <a:ext cx="1755360" cy="1669680"/>
                <a:chOff x="1962720" y="1733760"/>
                <a:chExt cx="1755360" cy="1669680"/>
              </a:xfrm>
            </p:grpSpPr>
            <p:sp>
              <p:nvSpPr>
                <p:cNvPr id="55" name="CustomShape 12"/>
                <p:cNvSpPr/>
                <p:nvPr/>
              </p:nvSpPr>
              <p:spPr>
                <a:xfrm rot="2502000">
                  <a:off x="1957320" y="20811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6" name="CustomShape 13"/>
                <p:cNvSpPr/>
                <p:nvPr/>
              </p:nvSpPr>
              <p:spPr>
                <a:xfrm rot="8298000">
                  <a:off x="2615040" y="20505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CustomShape 14"/>
                <p:cNvSpPr/>
                <p:nvPr/>
              </p:nvSpPr>
              <p:spPr>
                <a:xfrm rot="8298000">
                  <a:off x="1966320" y="267912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CustomShape 15"/>
                <p:cNvSpPr/>
                <p:nvPr/>
              </p:nvSpPr>
              <p:spPr>
                <a:xfrm rot="13302000">
                  <a:off x="2586960" y="267984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9" name="Group 16"/>
            <p:cNvGrpSpPr/>
            <p:nvPr/>
          </p:nvGrpSpPr>
          <p:grpSpPr>
            <a:xfrm>
              <a:off x="4050360" y="0"/>
              <a:ext cx="1281240" cy="1372680"/>
              <a:chOff x="4050360" y="0"/>
              <a:chExt cx="1281240" cy="1372680"/>
            </a:xfrm>
          </p:grpSpPr>
          <p:grpSp>
            <p:nvGrpSpPr>
              <p:cNvPr id="60" name="Group 17"/>
              <p:cNvGrpSpPr/>
              <p:nvPr/>
            </p:nvGrpSpPr>
            <p:grpSpPr>
              <a:xfrm>
                <a:off x="4712400" y="716760"/>
                <a:ext cx="619200" cy="645480"/>
                <a:chOff x="4712400" y="716760"/>
                <a:chExt cx="619200" cy="645480"/>
              </a:xfrm>
            </p:grpSpPr>
            <p:sp>
              <p:nvSpPr>
                <p:cNvPr id="61" name="CustomShape 18"/>
                <p:cNvSpPr/>
                <p:nvPr/>
              </p:nvSpPr>
              <p:spPr>
                <a:xfrm rot="2763000">
                  <a:off x="4705560" y="83700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19"/>
                <p:cNvSpPr/>
                <p:nvPr/>
              </p:nvSpPr>
              <p:spPr>
                <a:xfrm rot="8037000">
                  <a:off x="4926600" y="84384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20"/>
                <p:cNvSpPr/>
                <p:nvPr/>
              </p:nvSpPr>
              <p:spPr>
                <a:xfrm rot="8037000">
                  <a:off x="4702320" y="108936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1"/>
                <p:cNvSpPr/>
                <p:nvPr/>
              </p:nvSpPr>
              <p:spPr>
                <a:xfrm rot="13563600">
                  <a:off x="4938840" y="108756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5" name="Group 22"/>
              <p:cNvGrpSpPr/>
              <p:nvPr/>
            </p:nvGrpSpPr>
            <p:grpSpPr>
              <a:xfrm>
                <a:off x="4050360" y="730440"/>
                <a:ext cx="635400" cy="642240"/>
                <a:chOff x="4050360" y="730440"/>
                <a:chExt cx="635400" cy="642240"/>
              </a:xfrm>
            </p:grpSpPr>
            <p:sp>
              <p:nvSpPr>
                <p:cNvPr id="66" name="CustomShape 23"/>
                <p:cNvSpPr/>
                <p:nvPr/>
              </p:nvSpPr>
              <p:spPr>
                <a:xfrm rot="10800000">
                  <a:off x="4371840" y="10458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7" name="CustomShape 24"/>
                <p:cNvSpPr/>
                <p:nvPr/>
              </p:nvSpPr>
              <p:spPr>
                <a:xfrm rot="10800000">
                  <a:off x="4371840" y="7300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8" name="CustomShape 25"/>
                <p:cNvSpPr/>
                <p:nvPr/>
              </p:nvSpPr>
              <p:spPr>
                <a:xfrm rot="10800000">
                  <a:off x="4051800" y="7380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6"/>
                <p:cNvSpPr/>
                <p:nvPr/>
              </p:nvSpPr>
              <p:spPr>
                <a:xfrm rot="10800000">
                  <a:off x="4050360" y="10468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70" name="Group 27"/>
              <p:cNvGrpSpPr/>
              <p:nvPr/>
            </p:nvGrpSpPr>
            <p:grpSpPr>
              <a:xfrm>
                <a:off x="4693680" y="0"/>
                <a:ext cx="634680" cy="676080"/>
                <a:chOff x="4693680" y="0"/>
                <a:chExt cx="634680" cy="676080"/>
              </a:xfrm>
            </p:grpSpPr>
            <p:sp>
              <p:nvSpPr>
                <p:cNvPr id="71" name="CustomShape 28"/>
                <p:cNvSpPr/>
                <p:nvPr/>
              </p:nvSpPr>
              <p:spPr>
                <a:xfrm>
                  <a:off x="469368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2" name="CustomShape 29"/>
                <p:cNvSpPr/>
                <p:nvPr/>
              </p:nvSpPr>
              <p:spPr>
                <a:xfrm>
                  <a:off x="501444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3" name="CustomShape 30"/>
                <p:cNvSpPr/>
                <p:nvPr/>
              </p:nvSpPr>
              <p:spPr>
                <a:xfrm>
                  <a:off x="469368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4" name="CustomShape 31"/>
                <p:cNvSpPr/>
                <p:nvPr/>
              </p:nvSpPr>
              <p:spPr>
                <a:xfrm>
                  <a:off x="501444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5" name="CustomShape 32"/>
              <p:cNvSpPr/>
              <p:nvPr/>
            </p:nvSpPr>
            <p:spPr>
              <a:xfrm rot="10800000">
                <a:off x="4050360" y="22320"/>
                <a:ext cx="628560" cy="6519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6" name="Group 33"/>
            <p:cNvGrpSpPr/>
            <p:nvPr/>
          </p:nvGrpSpPr>
          <p:grpSpPr>
            <a:xfrm>
              <a:off x="3881160" y="1507680"/>
              <a:ext cx="617760" cy="654840"/>
              <a:chOff x="3881160" y="1507680"/>
              <a:chExt cx="617760" cy="654840"/>
            </a:xfrm>
          </p:grpSpPr>
          <p:sp>
            <p:nvSpPr>
              <p:cNvPr id="77" name="CustomShape 34"/>
              <p:cNvSpPr/>
              <p:nvPr/>
            </p:nvSpPr>
            <p:spPr>
              <a:xfrm rot="5400000">
                <a:off x="4185720" y="1512360"/>
                <a:ext cx="31788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8" name="CustomShape 35"/>
              <p:cNvSpPr/>
              <p:nvPr/>
            </p:nvSpPr>
            <p:spPr>
              <a:xfrm rot="5400000">
                <a:off x="4185720" y="183744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9" name="CustomShape 36"/>
              <p:cNvSpPr/>
              <p:nvPr/>
            </p:nvSpPr>
            <p:spPr>
              <a:xfrm rot="5400000">
                <a:off x="3876120" y="152460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37"/>
              <p:cNvSpPr/>
              <p:nvPr/>
            </p:nvSpPr>
            <p:spPr>
              <a:xfrm rot="5400000">
                <a:off x="3876120" y="184932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1" name="Group 38"/>
            <p:cNvGrpSpPr/>
            <p:nvPr/>
          </p:nvGrpSpPr>
          <p:grpSpPr>
            <a:xfrm>
              <a:off x="4902840" y="2727000"/>
              <a:ext cx="620640" cy="647280"/>
              <a:chOff x="4902840" y="2727000"/>
              <a:chExt cx="620640" cy="647280"/>
            </a:xfrm>
          </p:grpSpPr>
          <p:sp>
            <p:nvSpPr>
              <p:cNvPr id="82" name="CustomShape 39"/>
              <p:cNvSpPr/>
              <p:nvPr/>
            </p:nvSpPr>
            <p:spPr>
              <a:xfrm rot="2771400">
                <a:off x="4896000" y="2847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3" name="CustomShape 40"/>
              <p:cNvSpPr/>
              <p:nvPr/>
            </p:nvSpPr>
            <p:spPr>
              <a:xfrm rot="8028600">
                <a:off x="5116680" y="2854800"/>
                <a:ext cx="41256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4" name="CustomShape 41"/>
              <p:cNvSpPr/>
              <p:nvPr/>
            </p:nvSpPr>
            <p:spPr>
              <a:xfrm rot="8028600">
                <a:off x="4893480" y="3101040"/>
                <a:ext cx="41220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2"/>
              <p:cNvSpPr/>
              <p:nvPr/>
            </p:nvSpPr>
            <p:spPr>
              <a:xfrm rot="13571400">
                <a:off x="5130000" y="3099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6" name="Group 43"/>
            <p:cNvGrpSpPr/>
            <p:nvPr/>
          </p:nvGrpSpPr>
          <p:grpSpPr>
            <a:xfrm>
              <a:off x="3808080" y="2266560"/>
              <a:ext cx="723960" cy="1145160"/>
              <a:chOff x="3808080" y="2266560"/>
              <a:chExt cx="723960" cy="1145160"/>
            </a:xfrm>
          </p:grpSpPr>
          <p:sp>
            <p:nvSpPr>
              <p:cNvPr id="87" name="CustomShape 44"/>
              <p:cNvSpPr/>
              <p:nvPr/>
            </p:nvSpPr>
            <p:spPr>
              <a:xfrm rot="2391600">
                <a:off x="3808080" y="2653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5"/>
              <p:cNvSpPr/>
              <p:nvPr/>
            </p:nvSpPr>
            <p:spPr>
              <a:xfrm rot="8408400">
                <a:off x="4082040" y="26352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6"/>
              <p:cNvSpPr/>
              <p:nvPr/>
            </p:nvSpPr>
            <p:spPr>
              <a:xfrm rot="2391600">
                <a:off x="3807720" y="2896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47"/>
              <p:cNvSpPr/>
              <p:nvPr/>
            </p:nvSpPr>
            <p:spPr>
              <a:xfrm rot="8408400">
                <a:off x="4082040" y="2878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48"/>
              <p:cNvSpPr/>
              <p:nvPr/>
            </p:nvSpPr>
            <p:spPr>
              <a:xfrm rot="2391600">
                <a:off x="3808080" y="240984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2" name="CustomShape 49"/>
              <p:cNvSpPr/>
              <p:nvPr/>
            </p:nvSpPr>
            <p:spPr>
              <a:xfrm rot="8408400">
                <a:off x="4082040" y="239148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3" name="CustomShape 50"/>
              <p:cNvSpPr/>
              <p:nvPr/>
            </p:nvSpPr>
            <p:spPr>
              <a:xfrm rot="2391600">
                <a:off x="3808080" y="31233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1"/>
              <p:cNvSpPr/>
              <p:nvPr/>
            </p:nvSpPr>
            <p:spPr>
              <a:xfrm rot="8408400">
                <a:off x="4082040" y="31050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5" name="Group 52"/>
            <p:cNvGrpSpPr/>
            <p:nvPr/>
          </p:nvGrpSpPr>
          <p:grpSpPr>
            <a:xfrm>
              <a:off x="4544280" y="1539360"/>
              <a:ext cx="1302480" cy="1264320"/>
              <a:chOff x="4544280" y="1539360"/>
              <a:chExt cx="1302480" cy="1264320"/>
            </a:xfrm>
          </p:grpSpPr>
          <p:sp>
            <p:nvSpPr>
              <p:cNvPr id="96" name="CustomShape 53"/>
              <p:cNvSpPr/>
              <p:nvPr/>
            </p:nvSpPr>
            <p:spPr>
              <a:xfrm rot="10800000">
                <a:off x="5203080" y="215928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7" name="CustomShape 54"/>
              <p:cNvSpPr/>
              <p:nvPr/>
            </p:nvSpPr>
            <p:spPr>
              <a:xfrm rot="10800000">
                <a:off x="5203080" y="153936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8" name="CustomShape 55"/>
              <p:cNvSpPr/>
              <p:nvPr/>
            </p:nvSpPr>
            <p:spPr>
              <a:xfrm rot="10800000">
                <a:off x="4547160" y="15530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6"/>
              <p:cNvSpPr/>
              <p:nvPr/>
            </p:nvSpPr>
            <p:spPr>
              <a:xfrm rot="10800000">
                <a:off x="4544280" y="21614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0" name="Group 57"/>
            <p:cNvGrpSpPr/>
            <p:nvPr/>
          </p:nvGrpSpPr>
          <p:grpSpPr>
            <a:xfrm>
              <a:off x="5515200" y="360"/>
              <a:ext cx="1260000" cy="1313640"/>
              <a:chOff x="5515200" y="360"/>
              <a:chExt cx="1260000" cy="1313640"/>
            </a:xfrm>
          </p:grpSpPr>
          <p:sp>
            <p:nvSpPr>
              <p:cNvPr id="101" name="CustomShape 58"/>
              <p:cNvSpPr/>
              <p:nvPr/>
            </p:nvSpPr>
            <p:spPr>
              <a:xfrm rot="10800000">
                <a:off x="6148800" y="65664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59"/>
              <p:cNvSpPr/>
              <p:nvPr/>
            </p:nvSpPr>
            <p:spPr>
              <a:xfrm rot="10800000">
                <a:off x="5528880" y="2340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0"/>
              <p:cNvSpPr/>
              <p:nvPr/>
            </p:nvSpPr>
            <p:spPr>
              <a:xfrm rot="10800000">
                <a:off x="6154560" y="0"/>
                <a:ext cx="620640" cy="655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1"/>
              <p:cNvSpPr/>
              <p:nvPr/>
            </p:nvSpPr>
            <p:spPr>
              <a:xfrm rot="10800000">
                <a:off x="5832720" y="98532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5" name="CustomShape 62"/>
              <p:cNvSpPr/>
              <p:nvPr/>
            </p:nvSpPr>
            <p:spPr>
              <a:xfrm rot="10800000">
                <a:off x="5832720" y="66816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6" name="CustomShape 63"/>
              <p:cNvSpPr/>
              <p:nvPr/>
            </p:nvSpPr>
            <p:spPr>
              <a:xfrm rot="10800000">
                <a:off x="5516280" y="6750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7" name="CustomShape 64"/>
              <p:cNvSpPr/>
              <p:nvPr/>
            </p:nvSpPr>
            <p:spPr>
              <a:xfrm rot="10800000">
                <a:off x="5515200" y="9864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8" name="CustomShape 65"/>
            <p:cNvSpPr/>
            <p:nvPr/>
          </p:nvSpPr>
          <p:spPr>
            <a:xfrm>
              <a:off x="5965560" y="2507040"/>
              <a:ext cx="779400" cy="74916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66"/>
            <p:cNvSpPr/>
            <p:nvPr/>
          </p:nvSpPr>
          <p:spPr>
            <a:xfrm rot="10800000">
              <a:off x="5965920" y="1577880"/>
              <a:ext cx="907920" cy="9284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0" name="CustomShape 67"/>
          <p:cNvSpPr/>
          <p:nvPr/>
        </p:nvSpPr>
        <p:spPr>
          <a:xfrm rot="10800000" flipH="1">
            <a:off x="0" y="-58680"/>
            <a:ext cx="6857280" cy="27666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8"/>
          <p:cNvSpPr/>
          <p:nvPr/>
        </p:nvSpPr>
        <p:spPr>
          <a:xfrm rot="10800000" flipV="1">
            <a:off x="-118800" y="6423480"/>
            <a:ext cx="6992640" cy="27198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9"/>
          <p:cNvSpPr/>
          <p:nvPr/>
        </p:nvSpPr>
        <p:spPr>
          <a:xfrm>
            <a:off x="195120" y="543960"/>
            <a:ext cx="1780920" cy="546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2021 год</a:t>
            </a:r>
            <a:endParaRPr lang="ru-RU" sz="3000" b="0" strike="noStrike" spc="-1">
              <a:latin typeface="Arial"/>
            </a:endParaRPr>
          </a:p>
        </p:txBody>
      </p:sp>
      <p:grpSp>
        <p:nvGrpSpPr>
          <p:cNvPr id="113" name="Group 70"/>
          <p:cNvGrpSpPr/>
          <p:nvPr/>
        </p:nvGrpSpPr>
        <p:grpSpPr>
          <a:xfrm>
            <a:off x="109800" y="4327200"/>
            <a:ext cx="6645240" cy="4716720"/>
            <a:chOff x="109800" y="4327200"/>
            <a:chExt cx="6645240" cy="4716720"/>
          </a:xfrm>
        </p:grpSpPr>
        <p:grpSp>
          <p:nvGrpSpPr>
            <p:cNvPr id="114" name="Group 71"/>
            <p:cNvGrpSpPr/>
            <p:nvPr/>
          </p:nvGrpSpPr>
          <p:grpSpPr>
            <a:xfrm>
              <a:off x="109800" y="4363200"/>
              <a:ext cx="2475720" cy="4671720"/>
              <a:chOff x="109800" y="4363200"/>
              <a:chExt cx="2475720" cy="4671720"/>
            </a:xfrm>
          </p:grpSpPr>
          <p:grpSp>
            <p:nvGrpSpPr>
              <p:cNvPr id="115" name="Group 72"/>
              <p:cNvGrpSpPr/>
              <p:nvPr/>
            </p:nvGrpSpPr>
            <p:grpSpPr>
              <a:xfrm>
                <a:off x="109800" y="4363200"/>
                <a:ext cx="2475720" cy="2396520"/>
                <a:chOff x="109800" y="4363200"/>
                <a:chExt cx="2475720" cy="2396520"/>
              </a:xfrm>
            </p:grpSpPr>
            <p:sp>
              <p:nvSpPr>
                <p:cNvPr id="116" name="CustomShape 73"/>
                <p:cNvSpPr/>
                <p:nvPr/>
              </p:nvSpPr>
              <p:spPr>
                <a:xfrm>
                  <a:off x="10980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7" name="CustomShape 74"/>
                <p:cNvSpPr/>
                <p:nvPr/>
              </p:nvSpPr>
              <p:spPr>
                <a:xfrm>
                  <a:off x="135864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8" name="CustomShape 75"/>
                <p:cNvSpPr/>
                <p:nvPr/>
              </p:nvSpPr>
              <p:spPr>
                <a:xfrm>
                  <a:off x="109800" y="560412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6"/>
                <p:cNvSpPr/>
                <p:nvPr/>
              </p:nvSpPr>
              <p:spPr>
                <a:xfrm>
                  <a:off x="1359360" y="5604120"/>
                  <a:ext cx="122616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0" name="Group 77"/>
              <p:cNvGrpSpPr/>
              <p:nvPr/>
            </p:nvGrpSpPr>
            <p:grpSpPr>
              <a:xfrm>
                <a:off x="120600" y="6735240"/>
                <a:ext cx="2377080" cy="2299680"/>
                <a:chOff x="120600" y="6735240"/>
                <a:chExt cx="2377080" cy="2299680"/>
              </a:xfrm>
            </p:grpSpPr>
            <p:sp>
              <p:nvSpPr>
                <p:cNvPr id="121" name="CustomShape 78"/>
                <p:cNvSpPr/>
                <p:nvPr/>
              </p:nvSpPr>
              <p:spPr>
                <a:xfrm rot="2545800">
                  <a:off x="109800" y="720540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2" name="CustomShape 79"/>
                <p:cNvSpPr/>
                <p:nvPr/>
              </p:nvSpPr>
              <p:spPr>
                <a:xfrm rot="8254200">
                  <a:off x="996120" y="717192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3" name="CustomShape 80"/>
                <p:cNvSpPr/>
                <p:nvPr/>
              </p:nvSpPr>
              <p:spPr>
                <a:xfrm rot="8254200">
                  <a:off x="121680" y="804096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4" name="CustomShape 81"/>
                <p:cNvSpPr/>
                <p:nvPr/>
              </p:nvSpPr>
              <p:spPr>
                <a:xfrm rot="13345800">
                  <a:off x="969480" y="804168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5" name="Group 82"/>
            <p:cNvGrpSpPr/>
            <p:nvPr/>
          </p:nvGrpSpPr>
          <p:grpSpPr>
            <a:xfrm>
              <a:off x="2946600" y="4327200"/>
              <a:ext cx="1733040" cy="1898640"/>
              <a:chOff x="2946600" y="4327200"/>
              <a:chExt cx="1733040" cy="1898640"/>
            </a:xfrm>
          </p:grpSpPr>
          <p:grpSp>
            <p:nvGrpSpPr>
              <p:cNvPr id="126" name="Group 83"/>
              <p:cNvGrpSpPr/>
              <p:nvPr/>
            </p:nvGrpSpPr>
            <p:grpSpPr>
              <a:xfrm>
                <a:off x="3835440" y="5318640"/>
                <a:ext cx="844200" cy="893160"/>
                <a:chOff x="3835440" y="5318640"/>
                <a:chExt cx="844200" cy="893160"/>
              </a:xfrm>
            </p:grpSpPr>
            <p:sp>
              <p:nvSpPr>
                <p:cNvPr id="127" name="CustomShape 84"/>
                <p:cNvSpPr/>
                <p:nvPr/>
              </p:nvSpPr>
              <p:spPr>
                <a:xfrm rot="2806800">
                  <a:off x="3825000" y="548460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8" name="CustomShape 85"/>
                <p:cNvSpPr/>
                <p:nvPr/>
              </p:nvSpPr>
              <p:spPr>
                <a:xfrm rot="7993200">
                  <a:off x="4123080" y="549756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9" name="CustomShape 86"/>
                <p:cNvSpPr/>
                <p:nvPr/>
              </p:nvSpPr>
              <p:spPr>
                <a:xfrm rot="7993200">
                  <a:off x="3820680" y="583704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87"/>
                <p:cNvSpPr/>
                <p:nvPr/>
              </p:nvSpPr>
              <p:spPr>
                <a:xfrm rot="13606800">
                  <a:off x="4143600" y="583452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1" name="Group 88"/>
              <p:cNvGrpSpPr/>
              <p:nvPr/>
            </p:nvGrpSpPr>
            <p:grpSpPr>
              <a:xfrm>
                <a:off x="2946600" y="5338080"/>
                <a:ext cx="857520" cy="887760"/>
                <a:chOff x="2946600" y="5338080"/>
                <a:chExt cx="857520" cy="887760"/>
              </a:xfrm>
            </p:grpSpPr>
            <p:sp>
              <p:nvSpPr>
                <p:cNvPr id="132" name="CustomShape 89"/>
                <p:cNvSpPr/>
                <p:nvPr/>
              </p:nvSpPr>
              <p:spPr>
                <a:xfrm rot="10800000">
                  <a:off x="3380400" y="57736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3" name="CustomShape 90"/>
                <p:cNvSpPr/>
                <p:nvPr/>
              </p:nvSpPr>
              <p:spPr>
                <a:xfrm rot="10800000">
                  <a:off x="3380400" y="53380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4" name="CustomShape 91"/>
                <p:cNvSpPr/>
                <p:nvPr/>
              </p:nvSpPr>
              <p:spPr>
                <a:xfrm rot="10800000">
                  <a:off x="2948400" y="534780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2"/>
                <p:cNvSpPr/>
                <p:nvPr/>
              </p:nvSpPr>
              <p:spPr>
                <a:xfrm rot="10800000">
                  <a:off x="2946600" y="577512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6" name="Group 93"/>
              <p:cNvGrpSpPr/>
              <p:nvPr/>
            </p:nvGrpSpPr>
            <p:grpSpPr>
              <a:xfrm>
                <a:off x="3814920" y="4327200"/>
                <a:ext cx="855720" cy="935280"/>
                <a:chOff x="3814920" y="4327200"/>
                <a:chExt cx="855720" cy="935280"/>
              </a:xfrm>
            </p:grpSpPr>
            <p:sp>
              <p:nvSpPr>
                <p:cNvPr id="137" name="CustomShape 94"/>
                <p:cNvSpPr/>
                <p:nvPr/>
              </p:nvSpPr>
              <p:spPr>
                <a:xfrm>
                  <a:off x="3814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8" name="CustomShape 95"/>
                <p:cNvSpPr/>
                <p:nvPr/>
              </p:nvSpPr>
              <p:spPr>
                <a:xfrm>
                  <a:off x="4246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9" name="CustomShape 96"/>
                <p:cNvSpPr/>
                <p:nvPr/>
              </p:nvSpPr>
              <p:spPr>
                <a:xfrm>
                  <a:off x="3814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0" name="CustomShape 97"/>
                <p:cNvSpPr/>
                <p:nvPr/>
              </p:nvSpPr>
              <p:spPr>
                <a:xfrm>
                  <a:off x="4246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41" name="CustomShape 98"/>
              <p:cNvSpPr/>
              <p:nvPr/>
            </p:nvSpPr>
            <p:spPr>
              <a:xfrm rot="10800000">
                <a:off x="2946960" y="4358520"/>
                <a:ext cx="847800" cy="9021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99"/>
            <p:cNvGrpSpPr/>
            <p:nvPr/>
          </p:nvGrpSpPr>
          <p:grpSpPr>
            <a:xfrm>
              <a:off x="2718360" y="6413040"/>
              <a:ext cx="833760" cy="905400"/>
              <a:chOff x="2718360" y="6413040"/>
              <a:chExt cx="833760" cy="905400"/>
            </a:xfrm>
          </p:grpSpPr>
          <p:sp>
            <p:nvSpPr>
              <p:cNvPr id="143" name="CustomShape 100"/>
              <p:cNvSpPr/>
              <p:nvPr/>
            </p:nvSpPr>
            <p:spPr>
              <a:xfrm rot="5400000">
                <a:off x="3124080" y="64252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101"/>
              <p:cNvSpPr/>
              <p:nvPr/>
            </p:nvSpPr>
            <p:spPr>
              <a:xfrm rot="5400000">
                <a:off x="3124080" y="68742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102"/>
              <p:cNvSpPr/>
              <p:nvPr/>
            </p:nvSpPr>
            <p:spPr>
              <a:xfrm rot="5400000">
                <a:off x="2706120" y="64414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3"/>
              <p:cNvSpPr/>
              <p:nvPr/>
            </p:nvSpPr>
            <p:spPr>
              <a:xfrm rot="5400000">
                <a:off x="2706120" y="68904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7" name="Group 104"/>
            <p:cNvGrpSpPr/>
            <p:nvPr/>
          </p:nvGrpSpPr>
          <p:grpSpPr>
            <a:xfrm>
              <a:off x="4093200" y="8099280"/>
              <a:ext cx="844200" cy="896760"/>
              <a:chOff x="4093200" y="8099280"/>
              <a:chExt cx="844200" cy="896760"/>
            </a:xfrm>
          </p:grpSpPr>
          <p:sp>
            <p:nvSpPr>
              <p:cNvPr id="148" name="CustomShape 105"/>
              <p:cNvSpPr/>
              <p:nvPr/>
            </p:nvSpPr>
            <p:spPr>
              <a:xfrm rot="2815200">
                <a:off x="4082040" y="8265960"/>
                <a:ext cx="54684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106"/>
              <p:cNvSpPr/>
              <p:nvPr/>
            </p:nvSpPr>
            <p:spPr>
              <a:xfrm rot="7985400">
                <a:off x="4380120" y="827964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107"/>
              <p:cNvSpPr/>
              <p:nvPr/>
            </p:nvSpPr>
            <p:spPr>
              <a:xfrm rot="7985400">
                <a:off x="4077720" y="862056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08"/>
              <p:cNvSpPr/>
              <p:nvPr/>
            </p:nvSpPr>
            <p:spPr>
              <a:xfrm rot="13614600">
                <a:off x="4401000" y="8618400"/>
                <a:ext cx="54720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2" name="Group 109"/>
            <p:cNvGrpSpPr/>
            <p:nvPr/>
          </p:nvGrpSpPr>
          <p:grpSpPr>
            <a:xfrm>
              <a:off x="2615400" y="7465680"/>
              <a:ext cx="981360" cy="1578240"/>
              <a:chOff x="2615400" y="7465680"/>
              <a:chExt cx="981360" cy="1578240"/>
            </a:xfrm>
          </p:grpSpPr>
          <p:sp>
            <p:nvSpPr>
              <p:cNvPr id="153" name="CustomShape 110"/>
              <p:cNvSpPr/>
              <p:nvPr/>
            </p:nvSpPr>
            <p:spPr>
              <a:xfrm rot="2434200">
                <a:off x="2614320" y="799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1"/>
              <p:cNvSpPr/>
              <p:nvPr/>
            </p:nvSpPr>
            <p:spPr>
              <a:xfrm rot="8365800">
                <a:off x="2984400" y="79754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2"/>
              <p:cNvSpPr/>
              <p:nvPr/>
            </p:nvSpPr>
            <p:spPr>
              <a:xfrm rot="2434200">
                <a:off x="2614320" y="833436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3"/>
              <p:cNvSpPr/>
              <p:nvPr/>
            </p:nvSpPr>
            <p:spPr>
              <a:xfrm rot="8365800">
                <a:off x="2984400" y="831168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4"/>
              <p:cNvSpPr/>
              <p:nvPr/>
            </p:nvSpPr>
            <p:spPr>
              <a:xfrm rot="2434200">
                <a:off x="2614320" y="766080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CustomShape 115"/>
              <p:cNvSpPr/>
              <p:nvPr/>
            </p:nvSpPr>
            <p:spPr>
              <a:xfrm rot="8365800">
                <a:off x="2984400" y="763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116"/>
              <p:cNvSpPr/>
              <p:nvPr/>
            </p:nvSpPr>
            <p:spPr>
              <a:xfrm rot="2434200">
                <a:off x="2614320" y="86479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17"/>
              <p:cNvSpPr/>
              <p:nvPr/>
            </p:nvSpPr>
            <p:spPr>
              <a:xfrm rot="8365800">
                <a:off x="2984400" y="86252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1" name="Group 118"/>
            <p:cNvGrpSpPr/>
            <p:nvPr/>
          </p:nvGrpSpPr>
          <p:grpSpPr>
            <a:xfrm>
              <a:off x="3612600" y="6456240"/>
              <a:ext cx="1757520" cy="1749600"/>
              <a:chOff x="3612600" y="6456240"/>
              <a:chExt cx="1757520" cy="1749600"/>
            </a:xfrm>
          </p:grpSpPr>
          <p:sp>
            <p:nvSpPr>
              <p:cNvPr id="162" name="CustomShape 119"/>
              <p:cNvSpPr/>
              <p:nvPr/>
            </p:nvSpPr>
            <p:spPr>
              <a:xfrm rot="10800000">
                <a:off x="4501440" y="731376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120"/>
              <p:cNvSpPr/>
              <p:nvPr/>
            </p:nvSpPr>
            <p:spPr>
              <a:xfrm rot="10800000">
                <a:off x="4501440" y="645624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121"/>
              <p:cNvSpPr/>
              <p:nvPr/>
            </p:nvSpPr>
            <p:spPr>
              <a:xfrm rot="10800000">
                <a:off x="3616200" y="647532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2"/>
              <p:cNvSpPr/>
              <p:nvPr/>
            </p:nvSpPr>
            <p:spPr>
              <a:xfrm rot="10800000">
                <a:off x="3612600" y="731700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6" name="Group 123"/>
            <p:cNvGrpSpPr/>
            <p:nvPr/>
          </p:nvGrpSpPr>
          <p:grpSpPr>
            <a:xfrm>
              <a:off x="4922280" y="4327920"/>
              <a:ext cx="1699560" cy="1816560"/>
              <a:chOff x="4922280" y="4327920"/>
              <a:chExt cx="1699560" cy="1816560"/>
            </a:xfrm>
          </p:grpSpPr>
          <p:sp>
            <p:nvSpPr>
              <p:cNvPr id="167" name="CustomShape 124"/>
              <p:cNvSpPr/>
              <p:nvPr/>
            </p:nvSpPr>
            <p:spPr>
              <a:xfrm rot="10800000">
                <a:off x="5777280" y="523620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5"/>
              <p:cNvSpPr/>
              <p:nvPr/>
            </p:nvSpPr>
            <p:spPr>
              <a:xfrm rot="10800000">
                <a:off x="4941000" y="436032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6"/>
              <p:cNvSpPr/>
              <p:nvPr/>
            </p:nvSpPr>
            <p:spPr>
              <a:xfrm rot="10800000">
                <a:off x="5784840" y="4327920"/>
                <a:ext cx="837000" cy="9072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27"/>
              <p:cNvSpPr/>
              <p:nvPr/>
            </p:nvSpPr>
            <p:spPr>
              <a:xfrm rot="10800000">
                <a:off x="5350680" y="56901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1" name="CustomShape 128"/>
              <p:cNvSpPr/>
              <p:nvPr/>
            </p:nvSpPr>
            <p:spPr>
              <a:xfrm rot="10800000">
                <a:off x="5350680" y="52520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2" name="CustomShape 129"/>
              <p:cNvSpPr/>
              <p:nvPr/>
            </p:nvSpPr>
            <p:spPr>
              <a:xfrm rot="10800000">
                <a:off x="4924080" y="52617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3" name="CustomShape 130"/>
              <p:cNvSpPr/>
              <p:nvPr/>
            </p:nvSpPr>
            <p:spPr>
              <a:xfrm rot="10800000">
                <a:off x="4922280" y="56912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4" name="CustomShape 131"/>
            <p:cNvSpPr/>
            <p:nvPr/>
          </p:nvSpPr>
          <p:spPr>
            <a:xfrm>
              <a:off x="5529960" y="7795080"/>
              <a:ext cx="1051560" cy="103644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132"/>
            <p:cNvSpPr/>
            <p:nvPr/>
          </p:nvSpPr>
          <p:spPr>
            <a:xfrm rot="10800000">
              <a:off x="5530320" y="6510600"/>
              <a:ext cx="1224720" cy="128448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6" name="CustomShape 133"/>
          <p:cNvSpPr/>
          <p:nvPr/>
        </p:nvSpPr>
        <p:spPr>
          <a:xfrm>
            <a:off x="1511280" y="7002720"/>
            <a:ext cx="342828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  <a:ea typeface="DejaVu Sans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7" name="CustomShape 134"/>
          <p:cNvSpPr/>
          <p:nvPr/>
        </p:nvSpPr>
        <p:spPr>
          <a:xfrm>
            <a:off x="783360" y="7278840"/>
            <a:ext cx="6059520" cy="173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8" name="CustomShape 135"/>
          <p:cNvSpPr/>
          <p:nvPr/>
        </p:nvSpPr>
        <p:spPr>
          <a:xfrm>
            <a:off x="82440" y="14796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6"/>
          <p:cNvSpPr/>
          <p:nvPr/>
        </p:nvSpPr>
        <p:spPr>
          <a:xfrm>
            <a:off x="82440" y="226584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37"/>
          <p:cNvSpPr/>
          <p:nvPr/>
        </p:nvSpPr>
        <p:spPr>
          <a:xfrm>
            <a:off x="82440" y="4565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сентябрь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1" name="CustomShape 138"/>
          <p:cNvSpPr/>
          <p:nvPr/>
        </p:nvSpPr>
        <p:spPr>
          <a:xfrm>
            <a:off x="82440" y="18738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февраль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2" name="CustomShape 139"/>
          <p:cNvSpPr/>
          <p:nvPr/>
        </p:nvSpPr>
        <p:spPr>
          <a:xfrm>
            <a:off x="82440" y="2646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0"/>
          <p:cNvSpPr/>
          <p:nvPr/>
        </p:nvSpPr>
        <p:spPr>
          <a:xfrm>
            <a:off x="82440" y="37875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1"/>
          <p:cNvSpPr/>
          <p:nvPr/>
        </p:nvSpPr>
        <p:spPr>
          <a:xfrm>
            <a:off x="82440" y="3024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2"/>
          <p:cNvSpPr/>
          <p:nvPr/>
        </p:nvSpPr>
        <p:spPr>
          <a:xfrm>
            <a:off x="79920" y="5337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3"/>
          <p:cNvSpPr/>
          <p:nvPr/>
        </p:nvSpPr>
        <p:spPr>
          <a:xfrm>
            <a:off x="82440" y="34045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7" name="CustomShape 144"/>
          <p:cNvSpPr/>
          <p:nvPr/>
        </p:nvSpPr>
        <p:spPr>
          <a:xfrm>
            <a:off x="81000" y="49507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октябрь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8" name="CustomShape 145"/>
          <p:cNvSpPr/>
          <p:nvPr/>
        </p:nvSpPr>
        <p:spPr>
          <a:xfrm>
            <a:off x="82440" y="41742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9" name="CustomShape 146"/>
          <p:cNvSpPr/>
          <p:nvPr/>
        </p:nvSpPr>
        <p:spPr>
          <a:xfrm>
            <a:off x="65160" y="5722560"/>
            <a:ext cx="1364400" cy="31680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90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720" y="5387400"/>
            <a:ext cx="406440" cy="550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440" cy="55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48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6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6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2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7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464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8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280" cy="5767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9" name="CustomShape 147"/>
          <p:cNvSpPr/>
          <p:nvPr/>
        </p:nvSpPr>
        <p:spPr>
          <a:xfrm>
            <a:off x="2463480" y="3904200"/>
            <a:ext cx="3550320" cy="516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городское поселение  Новокубанское – административный центр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0" name="CustomShape 148"/>
          <p:cNvSpPr/>
          <p:nvPr/>
        </p:nvSpPr>
        <p:spPr>
          <a:xfrm>
            <a:off x="2264760" y="3204000"/>
            <a:ext cx="431064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Муниципальное образование Новокубанский район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1" name="CustomShape 149"/>
          <p:cNvSpPr/>
          <p:nvPr/>
        </p:nvSpPr>
        <p:spPr>
          <a:xfrm>
            <a:off x="4014360" y="4883760"/>
            <a:ext cx="2721600" cy="11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2" name="CustomShape 150"/>
          <p:cNvSpPr/>
          <p:nvPr/>
        </p:nvSpPr>
        <p:spPr>
          <a:xfrm>
            <a:off x="4138560" y="4599360"/>
            <a:ext cx="253872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восемь сельских  поселений: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203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5880" cy="696600"/>
          </a:xfrm>
          <a:prstGeom prst="rect">
            <a:avLst/>
          </a:prstGeom>
          <a:ln w="0">
            <a:noFill/>
          </a:ln>
        </p:spPr>
      </p:pic>
      <p:grpSp>
        <p:nvGrpSpPr>
          <p:cNvPr id="204" name="Group 151"/>
          <p:cNvGrpSpPr/>
          <p:nvPr/>
        </p:nvGrpSpPr>
        <p:grpSpPr>
          <a:xfrm>
            <a:off x="5566680" y="434160"/>
            <a:ext cx="1276200" cy="807480"/>
            <a:chOff x="5566680" y="434160"/>
            <a:chExt cx="1276200" cy="807480"/>
          </a:xfrm>
        </p:grpSpPr>
        <p:sp>
          <p:nvSpPr>
            <p:cNvPr id="205" name="CustomShape 152"/>
            <p:cNvSpPr/>
            <p:nvPr/>
          </p:nvSpPr>
          <p:spPr>
            <a:xfrm>
              <a:off x="643752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3"/>
            <p:cNvSpPr/>
            <p:nvPr/>
          </p:nvSpPr>
          <p:spPr>
            <a:xfrm>
              <a:off x="630432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4"/>
            <p:cNvSpPr/>
            <p:nvPr/>
          </p:nvSpPr>
          <p:spPr>
            <a:xfrm>
              <a:off x="621936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5"/>
            <p:cNvSpPr/>
            <p:nvPr/>
          </p:nvSpPr>
          <p:spPr>
            <a:xfrm>
              <a:off x="5784840" y="434880"/>
              <a:ext cx="40752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6"/>
            <p:cNvSpPr/>
            <p:nvPr/>
          </p:nvSpPr>
          <p:spPr>
            <a:xfrm>
              <a:off x="600084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57"/>
            <p:cNvSpPr/>
            <p:nvPr/>
          </p:nvSpPr>
          <p:spPr>
            <a:xfrm>
              <a:off x="556668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1" name="CustomShape 158"/>
            <p:cNvSpPr/>
            <p:nvPr/>
          </p:nvSpPr>
          <p:spPr>
            <a:xfrm flipV="1">
              <a:off x="608616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2" name="CustomShape 159"/>
            <p:cNvSpPr/>
            <p:nvPr/>
          </p:nvSpPr>
          <p:spPr>
            <a:xfrm flipV="1">
              <a:off x="565164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160"/>
            <p:cNvSpPr/>
            <p:nvPr/>
          </p:nvSpPr>
          <p:spPr>
            <a:xfrm>
              <a:off x="587016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26640" y="126360"/>
            <a:ext cx="4453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109800" y="8996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09800" y="33944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5413320" y="95976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20" name="CustomShape 9"/>
          <p:cNvSpPr/>
          <p:nvPr/>
        </p:nvSpPr>
        <p:spPr>
          <a:xfrm>
            <a:off x="5426640" y="358092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3084120" y="745236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2" name="Таблица 3"/>
          <p:cNvGraphicFramePr/>
          <p:nvPr/>
        </p:nvGraphicFramePr>
        <p:xfrm>
          <a:off x="167040" y="1217520"/>
          <a:ext cx="6357240" cy="2262720"/>
        </p:xfrm>
        <a:graphic>
          <a:graphicData uri="http://schemas.openxmlformats.org/drawingml/2006/table">
            <a:tbl>
              <a:tblPr/>
              <a:tblGrid>
                <a:gridCol w="2803680"/>
                <a:gridCol w="1274400"/>
                <a:gridCol w="1139400"/>
                <a:gridCol w="1139760"/>
              </a:tblGrid>
              <a:tr h="967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2021 года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8 мес. 2021 года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 годового бюджетного назначения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Microsoft YaHei"/>
                        </a:rPr>
                        <a:t>2 600,5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Arial"/>
                        </a:rPr>
                        <a:t>1 511,8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Arial"/>
                        </a:rPr>
                        <a:t>58,1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Arial"/>
                        </a:rPr>
                        <a:t>850,8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Arial"/>
                        </a:rPr>
                        <a:t>531,6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Arial"/>
                        </a:rPr>
                        <a:t>62,5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Arial"/>
                        </a:rPr>
                        <a:t>1 749,7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Arial"/>
                        </a:rPr>
                        <a:t>980,2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Arial"/>
                        </a:rPr>
                        <a:t>56,0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2 923,8</a:t>
                      </a:r>
                      <a:endParaRPr lang="ru-RU" sz="1100" b="0" strike="noStrike" spc="-1">
                        <a:latin typeface="Times New Roman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1 519,1</a:t>
                      </a:r>
                      <a:endParaRPr lang="ru-RU" sz="1100" b="0" strike="noStrike" spc="-1">
                        <a:latin typeface="Times New Roman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52,0</a:t>
                      </a:r>
                      <a:endParaRPr lang="ru-RU" sz="1100" b="0" strike="noStrike" spc="-1">
                        <a:latin typeface="Times New Roman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</a:tr>
              <a:tr h="24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Arial"/>
                        </a:rPr>
                        <a:t>-323,3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Arial"/>
                        </a:rPr>
                        <a:t>-7,3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Arial"/>
                        </a:rPr>
                        <a:t>2,2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3" name="Таблица 4"/>
          <p:cNvGraphicFramePr/>
          <p:nvPr/>
        </p:nvGraphicFramePr>
        <p:xfrm>
          <a:off x="167040" y="3853800"/>
          <a:ext cx="6357240" cy="2453760"/>
        </p:xfrm>
        <a:graphic>
          <a:graphicData uri="http://schemas.openxmlformats.org/drawingml/2006/table">
            <a:tbl>
              <a:tblPr/>
              <a:tblGrid>
                <a:gridCol w="2803680"/>
                <a:gridCol w="1274400"/>
                <a:gridCol w="1139400"/>
                <a:gridCol w="1139760"/>
              </a:tblGrid>
              <a:tr h="109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2021 года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8 мес. 2021 года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Arial"/>
                        </a:rPr>
                        <a:t>2 074,1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Arial"/>
                        </a:rPr>
                        <a:t>1 192,9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Arial"/>
                        </a:rPr>
                        <a:t>57,5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Arial"/>
                        </a:rPr>
                        <a:t>514,6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Arial"/>
                        </a:rPr>
                        <a:t>344,6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Arial"/>
                        </a:rPr>
                        <a:t>67,0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Arial"/>
                        </a:rPr>
                        <a:t>1 559,5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Arial"/>
                        </a:rPr>
                        <a:t>848,3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Arial"/>
                        </a:rPr>
                        <a:t>54,4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2 294,3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1 190,0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51,9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</a:tr>
              <a:tr h="273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Arial"/>
                        </a:rPr>
                        <a:t>-220,2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Arial"/>
                        </a:rPr>
                        <a:t>2,9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Arial"/>
                        </a:rPr>
                        <a:t>-1,3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4" name="Диаграмма 223"/>
          <p:cNvGraphicFramePr/>
          <p:nvPr/>
        </p:nvGraphicFramePr>
        <p:xfrm>
          <a:off x="54720" y="6096240"/>
          <a:ext cx="3905280" cy="3012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25" name="Диаграмма 224"/>
          <p:cNvGraphicFramePr/>
          <p:nvPr/>
        </p:nvGraphicFramePr>
        <p:xfrm>
          <a:off x="3592440" y="6307200"/>
          <a:ext cx="3607560" cy="26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 rot="10800000" flipV="1">
            <a:off x="-118800" y="8244360"/>
            <a:ext cx="6992640" cy="898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aphicFrame>
        <p:nvGraphicFramePr>
          <p:cNvPr id="228" name="Диаграмма 227"/>
          <p:cNvGraphicFramePr/>
          <p:nvPr/>
        </p:nvGraphicFramePr>
        <p:xfrm>
          <a:off x="67680" y="5076720"/>
          <a:ext cx="6772320" cy="3923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9" name="CustomShape 3"/>
          <p:cNvSpPr/>
          <p:nvPr/>
        </p:nvSpPr>
        <p:spPr>
          <a:xfrm>
            <a:off x="26640" y="0"/>
            <a:ext cx="445392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201680" y="82764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1" name="CustomShape 5"/>
          <p:cNvSpPr/>
          <p:nvPr/>
        </p:nvSpPr>
        <p:spPr>
          <a:xfrm>
            <a:off x="1238040" y="486000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232" name="Диаграмма 231"/>
          <p:cNvGraphicFramePr/>
          <p:nvPr/>
        </p:nvGraphicFramePr>
        <p:xfrm>
          <a:off x="24120" y="1262160"/>
          <a:ext cx="6750720" cy="3440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3"/>
          <p:cNvSpPr/>
          <p:nvPr/>
        </p:nvSpPr>
        <p:spPr>
          <a:xfrm>
            <a:off x="26640" y="126360"/>
            <a:ext cx="412164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НАЛОГОВЫЕ И НЕНАЛОГОВЫЕ ДОХОДЫ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576400" y="392256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501160" y="673020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38" name="Таблица 1"/>
          <p:cNvGraphicFramePr/>
          <p:nvPr/>
        </p:nvGraphicFramePr>
        <p:xfrm>
          <a:off x="5473080" y="4216320"/>
          <a:ext cx="964800" cy="1952280"/>
        </p:xfrm>
        <a:graphic>
          <a:graphicData uri="http://schemas.openxmlformats.org/drawingml/2006/table">
            <a:tbl>
              <a:tblPr/>
              <a:tblGrid>
                <a:gridCol w="965160"/>
              </a:tblGrid>
              <a:tr h="278640"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Times New Roman"/>
                        </a:rPr>
                        <a:t>297,5</a:t>
                      </a: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</a:tr>
              <a:tr h="278640"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Times New Roman"/>
                        </a:rPr>
                        <a:t>91,5</a:t>
                      </a: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</a:tr>
              <a:tr h="278640"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Times New Roman"/>
                        </a:rPr>
                        <a:t>46,5</a:t>
                      </a: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</a:tr>
              <a:tr h="278640"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Times New Roman"/>
                        </a:rPr>
                        <a:t>38,1</a:t>
                      </a: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</a:tr>
              <a:tr h="278640"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Times New Roman"/>
                        </a:rPr>
                        <a:t>23,1</a:t>
                      </a: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</a:tr>
              <a:tr h="278640"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Times New Roman"/>
                        </a:rPr>
                        <a:t>980,2</a:t>
                      </a: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</a:tr>
              <a:tr h="280440"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Times New Roman"/>
                        </a:rPr>
                        <a:t>34,9</a:t>
                      </a: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9" name="Таблица 3"/>
          <p:cNvGraphicFramePr/>
          <p:nvPr/>
        </p:nvGraphicFramePr>
        <p:xfrm>
          <a:off x="5366160" y="7019280"/>
          <a:ext cx="964800" cy="1546920"/>
        </p:xfrm>
        <a:graphic>
          <a:graphicData uri="http://schemas.openxmlformats.org/drawingml/2006/table">
            <a:tbl>
              <a:tblPr/>
              <a:tblGrid>
                <a:gridCol w="965160"/>
              </a:tblGrid>
              <a:tr h="311760"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Times New Roman"/>
                        </a:rPr>
                        <a:t>225,3</a:t>
                      </a: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</a:tr>
              <a:tr h="311760"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Times New Roman"/>
                        </a:rPr>
                        <a:t>68,8</a:t>
                      </a: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</a:tr>
              <a:tr h="311760"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Times New Roman"/>
                        </a:rPr>
                        <a:t>24,7</a:t>
                      </a: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</a:tr>
              <a:tr h="298800"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Times New Roman"/>
                        </a:rPr>
                        <a:t>848,3</a:t>
                      </a: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</a:tr>
              <a:tr h="312840"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Times New Roman"/>
                        </a:rPr>
                        <a:t>25,8</a:t>
                      </a: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</a:tr>
            </a:tbl>
          </a:graphicData>
        </a:graphic>
      </p:graphicFrame>
      <p:sp>
        <p:nvSpPr>
          <p:cNvPr id="240" name="CustomShape 9"/>
          <p:cNvSpPr/>
          <p:nvPr/>
        </p:nvSpPr>
        <p:spPr>
          <a:xfrm>
            <a:off x="1173240" y="5040000"/>
            <a:ext cx="80676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Microsoft YaHei"/>
              </a:rPr>
              <a:t>1 511,8</a:t>
            </a:r>
            <a:endParaRPr lang="ru-RU" sz="1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10243E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41" name="CustomShape 4"/>
          <p:cNvSpPr/>
          <p:nvPr/>
        </p:nvSpPr>
        <p:spPr>
          <a:xfrm>
            <a:off x="1173240" y="7740000"/>
            <a:ext cx="80676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1 192,9</a:t>
            </a:r>
            <a:endParaRPr lang="ru-RU" sz="1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 млн.руб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42" name="Диаграмма 241"/>
          <p:cNvGraphicFramePr/>
          <p:nvPr/>
        </p:nvGraphicFramePr>
        <p:xfrm>
          <a:off x="39960" y="729720"/>
          <a:ext cx="6745680" cy="2879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43" name="Диаграмма 242"/>
          <p:cNvGraphicFramePr/>
          <p:nvPr/>
        </p:nvGraphicFramePr>
        <p:xfrm>
          <a:off x="417240" y="3425040"/>
          <a:ext cx="5005080" cy="3063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44" name="Диаграмма 243"/>
          <p:cNvGraphicFramePr/>
          <p:nvPr/>
        </p:nvGraphicFramePr>
        <p:xfrm>
          <a:off x="-180000" y="6300000"/>
          <a:ext cx="5557680" cy="3003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235440" y="33480"/>
            <a:ext cx="44539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08440" y="777600"/>
            <a:ext cx="653220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9" name="Table 5"/>
          <p:cNvGraphicFramePr/>
          <p:nvPr>
            <p:extLst>
              <p:ext uri="{D42A27DB-BD31-4B8C-83A1-F6EECF244321}">
                <p14:modId xmlns:p14="http://schemas.microsoft.com/office/powerpoint/2010/main" val="1898201376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/>
                <a:gridCol w="1062000"/>
                <a:gridCol w="898200"/>
                <a:gridCol w="930600"/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Утверждено бюджетных назначений     на 2021 год, </a:t>
                      </a:r>
                      <a:endParaRPr lang="ru-RU" sz="12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Исполнено      за январь </a:t>
                      </a:r>
                      <a:r>
                        <a:rPr lang="en-US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 </a:t>
                      </a:r>
                      <a:r>
                        <a:rPr lang="ru-RU" sz="1200" b="1" strike="noStrike" spc="-1" dirty="0" smtClean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август 2021 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% исполнения годовых бюджетных назначений 2021 года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ВСЕГО РАСХОДОВ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, в том числе: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2 923,9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1 519,3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52,0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ОБЩЕГОСУДАРСТВЕННЫЕ ВОПРОСЫ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265,0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160,1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60,4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ОБОРОНА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4,5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2,5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55,6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24,3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13,2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54,3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ЭКОНОМИКА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241,3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55,0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22,8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ЖИЛИЩНО-КОММУНАЛЬНОЕ ХОЗЯЙСТВО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233,4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119,0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51,0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ОБРАЗОВАНИЕ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1 632,9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902,7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55,3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КУЛЬТУРА И КИНЕМАТОГРАФИЯ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210,8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122,5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58,1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ЗДРАВООХРАНЕНИЕ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16,4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5,6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34,1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СОЦИАЛЬНАЯ ПОЛИТИКА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162,2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91,2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56,2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ФИЗИЧЕСКАЯ КУЛЬТУРА И СПОРТ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132,5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47,1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35,5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0,6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0,4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66,7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МЕЖБЮДЖЕТНЫЕ ТРАНСФЕРТЫ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-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-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-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0408538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</a:t>
            </a:r>
            <a:r>
              <a:rPr lang="ru-RU" sz="1300" b="0" strike="noStrike" spc="-1" dirty="0" smtClean="0">
                <a:solidFill>
                  <a:srgbClr val="000000"/>
                </a:solidFill>
                <a:latin typeface="Times New Roman"/>
              </a:rPr>
              <a:t>январь-август </a:t>
            </a: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2021 года муниципальные программы Новокубанского района исполнены в сумме 1 </a:t>
            </a:r>
            <a:r>
              <a:rPr lang="ru-RU" sz="1300" b="0" strike="noStrike" spc="-1" dirty="0" smtClean="0">
                <a:solidFill>
                  <a:srgbClr val="000000"/>
                </a:solidFill>
                <a:latin typeface="Times New Roman"/>
              </a:rPr>
              <a:t>395,5 </a:t>
            </a: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млн. руб., что составляет </a:t>
            </a:r>
            <a:r>
              <a:rPr lang="ru-RU" sz="1300" b="0" strike="noStrike" spc="-1" dirty="0" smtClean="0">
                <a:solidFill>
                  <a:srgbClr val="000000"/>
                </a:solidFill>
                <a:latin typeface="Times New Roman"/>
              </a:rPr>
              <a:t>51,4 </a:t>
            </a: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921290"/>
              </p:ext>
            </p:extLst>
          </p:nvPr>
        </p:nvGraphicFramePr>
        <p:xfrm>
          <a:off x="390293" y="1298881"/>
          <a:ext cx="6206709" cy="6388011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 – </a:t>
                      </a:r>
                      <a:r>
                        <a:rPr lang="ru-RU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2021 </a:t>
                      </a:r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830,8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1 395,5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6211</TotalTime>
  <Words>607</Words>
  <Application>Microsoft Office PowerPoint</Application>
  <PresentationFormat>Экран (4:3)</PresentationFormat>
  <Paragraphs>257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Microsoft YaHei</vt:lpstr>
      <vt:lpstr>Arial</vt:lpstr>
      <vt:lpstr>Calibri</vt:lpstr>
      <vt:lpstr>DejaVu Sans</vt:lpstr>
      <vt:lpstr>Segoe UI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Страх Илья Алексеевич</cp:lastModifiedBy>
  <cp:revision>651</cp:revision>
  <cp:lastPrinted>2021-10-18T07:41:33Z</cp:lastPrinted>
  <dcterms:modified xsi:type="dcterms:W3CDTF">2021-10-18T07:51:06Z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Экран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7</vt:i4>
  </property>
</Properties>
</file>