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0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lang="ru-RU" sz="1400" b="1" strike="noStrike" spc="-1">
                <a:solidFill>
                  <a:srgbClr val="000000"/>
                </a:solidFill>
                <a:latin typeface="Calibri"/>
              </a:defRPr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05539681076597"/>
          <c:y val="8.1500956022944507E-2"/>
        </c:manualLayout>
      </c:layout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1310719882017"/>
          <c:y val="0.54194550669216102"/>
          <c:w val="0.74734998617384096"/>
          <c:h val="0.311663479923518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01.09.2021г.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12.8</c:v>
                </c:pt>
                <c:pt idx="1">
                  <c:v>12.8</c:v>
                </c:pt>
                <c:pt idx="2">
                  <c:v>12.1</c:v>
                </c:pt>
                <c:pt idx="3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01.09.2021г.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01.09.2021г.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9.1999999999999993</c:v>
                </c:pt>
                <c:pt idx="1">
                  <c:v>2.2000000000000002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05469408"/>
        <c:axId val="305469792"/>
      </c:barChart>
      <c:catAx>
        <c:axId val="3054694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5469792"/>
        <c:crosses val="autoZero"/>
        <c:auto val="1"/>
        <c:lblAlgn val="ctr"/>
        <c:lblOffset val="100"/>
        <c:noMultiLvlLbl val="0"/>
      </c:catAx>
      <c:valAx>
        <c:axId val="305469792"/>
        <c:scaling>
          <c:orientation val="minMax"/>
        </c:scaling>
        <c:delete val="1"/>
        <c:axPos val="t"/>
        <c:numFmt formatCode="#,##0.0" sourceLinked="0"/>
        <c:majorTickMark val="out"/>
        <c:minorTickMark val="none"/>
        <c:tickLblPos val="nextTo"/>
        <c:crossAx val="305469408"/>
        <c:crosses val="autoZero"/>
        <c:crossBetween val="between"/>
      </c:valAx>
      <c:spPr>
        <a:noFill/>
        <a:ln w="0">
          <a:noFill/>
        </a:ln>
      </c:spPr>
    </c:plotArea>
    <c:legend>
      <c:legendPos val="t"/>
      <c:layout>
        <c:manualLayout>
          <c:xMode val="edge"/>
          <c:yMode val="edge"/>
          <c:x val="0.144805972900728"/>
          <c:y val="0.31512906309751398"/>
          <c:w val="0.69515117994100295"/>
          <c:h val="0.20341819051033799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lang="ru-RU" sz="1400" b="1" strike="noStrike" spc="-1">
                <a:solidFill>
                  <a:srgbClr val="000000"/>
                </a:solidFill>
                <a:latin typeface="Calibri"/>
              </a:defRPr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МУНИЦИПАЛЬНЫЙ ДОЛГ МУНИЦИПАЛЬНОГО ОБРАЗОВАНИЯ НОВОКУБАНСКИЙ РАЙОН</a:t>
            </a:r>
          </a:p>
        </c:rich>
      </c:tx>
      <c:layout>
        <c:manualLayout>
          <c:xMode val="edge"/>
          <c:yMode val="edge"/>
          <c:x val="9.6687287966473801E-2"/>
          <c:y val="2.5013376136971601E-2"/>
        </c:manualLayout>
      </c:layout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5853123129115901"/>
          <c:y val="0.50695559122525402"/>
          <c:w val="0.710636599481141"/>
          <c:h val="0.369047619047619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01.09.2021г.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01.09.2021г.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05522648"/>
        <c:axId val="305555800"/>
      </c:barChart>
      <c:catAx>
        <c:axId val="3055226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5555800"/>
        <c:crosses val="autoZero"/>
        <c:auto val="1"/>
        <c:lblAlgn val="ctr"/>
        <c:lblOffset val="100"/>
        <c:noMultiLvlLbl val="0"/>
      </c:catAx>
      <c:valAx>
        <c:axId val="305555800"/>
        <c:scaling>
          <c:orientation val="minMax"/>
        </c:scaling>
        <c:delete val="1"/>
        <c:axPos val="t"/>
        <c:numFmt formatCode="#,##0.0" sourceLinked="0"/>
        <c:majorTickMark val="none"/>
        <c:minorTickMark val="none"/>
        <c:tickLblPos val="nextTo"/>
        <c:crossAx val="305522648"/>
        <c:crosses val="autoZero"/>
        <c:crossBetween val="between"/>
      </c:valAx>
      <c:spPr>
        <a:noFill/>
        <a:ln w="0">
          <a:noFill/>
        </a:ln>
      </c:spPr>
    </c:plotArea>
    <c:legend>
      <c:legendPos val="t"/>
      <c:layout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3314197629298898E-2"/>
          <c:y val="0.108817322690155"/>
          <c:w val="0.92457343326423203"/>
          <c:h val="0.75098632902101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rgbClr val="E6B9B8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2"/>
                <c:pt idx="0">
                  <c:v>27.530521449999998</c:v>
                </c:pt>
                <c:pt idx="1">
                  <c:v>47.312795569999999</c:v>
                </c:pt>
                <c:pt idx="2">
                  <c:v>49.146691359999998</c:v>
                </c:pt>
                <c:pt idx="3">
                  <c:v>57.7452702</c:v>
                </c:pt>
                <c:pt idx="4">
                  <c:v>35.011299899999997</c:v>
                </c:pt>
                <c:pt idx="5">
                  <c:v>37.179221929999997</c:v>
                </c:pt>
                <c:pt idx="6">
                  <c:v>49.414679159999999</c:v>
                </c:pt>
                <c:pt idx="7">
                  <c:v>39.911000000000001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C3D69B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2"/>
                <c:pt idx="0">
                  <c:v>26.564920000000001</c:v>
                </c:pt>
                <c:pt idx="1">
                  <c:v>28.651188999999999</c:v>
                </c:pt>
                <c:pt idx="2">
                  <c:v>34.666890000000002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36.926328820000002</c:v>
                </c:pt>
                <c:pt idx="8">
                  <c:v>39.103477929999997</c:v>
                </c:pt>
                <c:pt idx="9">
                  <c:v>46.040999999999997</c:v>
                </c:pt>
                <c:pt idx="10">
                  <c:v>38.765573529999998</c:v>
                </c:pt>
                <c:pt idx="11">
                  <c:v>57.412567719999998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05673496"/>
        <c:axId val="305690264"/>
      </c:barChart>
      <c:lineChart>
        <c:grouping val="standard"/>
        <c:varyColors val="0"/>
        <c:ser>
          <c:idx val="2"/>
          <c:order val="2"/>
          <c:tx>
            <c:strRef>
              <c:f>label 2</c:f>
              <c:strCache>
                <c:ptCount val="1"/>
                <c:pt idx="0">
                  <c:v>динамика в 2020 году</c:v>
                </c:pt>
              </c:strCache>
            </c:strRef>
          </c:tx>
          <c:spPr>
            <a:ln w="28440">
              <a:solidFill>
                <a:srgbClr val="98B855"/>
              </a:solidFill>
              <a:round/>
            </a:ln>
          </c:spPr>
          <c:dPt>
            <c:idx val="0"/>
            <c:bubble3D val="0"/>
          </c:dPt>
          <c:dLbls>
            <c:dLbl>
              <c:idx val="0"/>
              <c:layout>
                <c:manualLayout>
                  <c:x val="-3.8074781225139201E-2"/>
                  <c:y val="5.5496062992125998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77933C"/>
                      </a:solidFill>
                      <a:latin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1" strike="noStrike" spc="-1">
                    <a:solidFill>
                      <a:srgbClr val="77933C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2"/>
                <c:pt idx="0">
                  <c:v>108.15014452632001</c:v>
                </c:pt>
                <c:pt idx="1">
                  <c:v>91.594906447598206</c:v>
                </c:pt>
                <c:pt idx="2">
                  <c:v>108.958910602304</c:v>
                </c:pt>
                <c:pt idx="3">
                  <c:v>81.488956465603195</c:v>
                </c:pt>
                <c:pt idx="4">
                  <c:v>87.033815126887902</c:v>
                </c:pt>
                <c:pt idx="5">
                  <c:v>119.74033071476499</c:v>
                </c:pt>
                <c:pt idx="6">
                  <c:v>228.11182604390601</c:v>
                </c:pt>
                <c:pt idx="7">
                  <c:v>117.80679812485801</c:v>
                </c:pt>
                <c:pt idx="8">
                  <c:v>118.17356166706</c:v>
                </c:pt>
                <c:pt idx="9">
                  <c:v>96.145272267515296</c:v>
                </c:pt>
                <c:pt idx="10">
                  <c:v>107.398765119481</c:v>
                </c:pt>
                <c:pt idx="11">
                  <c:v>106.62835767728799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динамика в 2021 году</c:v>
                </c:pt>
              </c:strCache>
            </c:strRef>
          </c:tx>
          <c:spPr>
            <a:ln w="28440">
              <a:solidFill>
                <a:srgbClr val="7D5FA0"/>
              </a:solidFill>
              <a:round/>
            </a:ln>
          </c:spPr>
          <c:marker>
            <c:symbol val="square"/>
            <c:size val="7"/>
            <c:spPr>
              <a:solidFill>
                <a:srgbClr val="7D5FA0"/>
              </a:solidFill>
            </c:spPr>
          </c:marker>
          <c:dPt>
            <c:idx val="0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-3.6483691328560101E-2"/>
                  <c:y val="-4.0627968015626001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41930682543058E-2"/>
                  <c:y val="6.7351807671132399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8870933446736099E-2"/>
                  <c:y val="7.3499724720132206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2"/>
                <c:pt idx="0">
                  <c:v>103.63487430039299</c:v>
                </c:pt>
                <c:pt idx="1">
                  <c:v>165.133794517219</c:v>
                </c:pt>
                <c:pt idx="2">
                  <c:v>141.76838868441899</c:v>
                </c:pt>
                <c:pt idx="3">
                  <c:v>166.35021048231499</c:v>
                </c:pt>
                <c:pt idx="4">
                  <c:v>135.43516775601401</c:v>
                </c:pt>
                <c:pt idx="5">
                  <c:v>118.33243239028199</c:v>
                </c:pt>
                <c:pt idx="6">
                  <c:v>49.513323762719303</c:v>
                </c:pt>
                <c:pt idx="7">
                  <c:v>108.08277257820301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305690648"/>
        <c:axId val="305691032"/>
      </c:lineChart>
      <c:catAx>
        <c:axId val="305673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5690264"/>
        <c:crosses val="autoZero"/>
        <c:auto val="1"/>
        <c:lblAlgn val="ctr"/>
        <c:lblOffset val="100"/>
        <c:noMultiLvlLbl val="0"/>
      </c:catAx>
      <c:valAx>
        <c:axId val="30569026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 lang="ru-RU"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r>
                  <a:rPr lang="ru-RU" sz="1000" b="1" strike="noStrike" spc="-1">
                    <a:solidFill>
                      <a:srgbClr val="000000"/>
                    </a:solidFill>
                    <a:latin typeface="Calibri"/>
                  </a:rPr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0741352417653001E-3"/>
            </c:manualLayout>
          </c:layout>
          <c:overlay val="0"/>
          <c:spPr>
            <a:noFill/>
            <a:ln w="0">
              <a:noFill/>
            </a:ln>
          </c:spPr>
        </c:title>
        <c:numFmt formatCode="#\ ##0.0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5673496"/>
        <c:crosses val="autoZero"/>
        <c:crossBetween val="between"/>
      </c:valAx>
      <c:catAx>
        <c:axId val="3056906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05691032"/>
        <c:crosses val="autoZero"/>
        <c:auto val="1"/>
        <c:lblAlgn val="ctr"/>
        <c:lblOffset val="100"/>
        <c:noMultiLvlLbl val="0"/>
      </c:catAx>
      <c:valAx>
        <c:axId val="305691032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/>
              <a:lstStyle/>
              <a:p>
                <a:pPr>
                  <a:defRPr lang="ru-RU"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r>
                  <a:rPr lang="ru-RU" sz="1000" b="1" strike="noStrike" spc="-1">
                    <a:solidFill>
                      <a:srgbClr val="000000"/>
                    </a:solidFill>
                    <a:latin typeface="Calibri"/>
                  </a:rPr>
                  <a:t>Динамика 
с начала года, %</a:t>
                </a:r>
              </a:p>
            </c:rich>
          </c:tx>
          <c:layout>
            <c:manualLayout>
              <c:xMode val="edge"/>
              <c:yMode val="edge"/>
              <c:x val="0.87779726784670198"/>
              <c:y val="0"/>
            </c:manualLayout>
          </c:layout>
          <c:overlay val="0"/>
          <c:spPr>
            <a:noFill/>
            <a:ln w="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5690648"/>
        <c:crosses val="max"/>
        <c:crossBetween val="between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64709646456567E-2"/>
          <c:y val="8.9339889109739501E-2"/>
          <c:w val="0.92459873086972799"/>
          <c:h val="0.75081075426299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rgbClr val="E6B9B8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2"/>
                <c:pt idx="0">
                  <c:v>44.365773140000002</c:v>
                </c:pt>
                <c:pt idx="1">
                  <c:v>76.69808827</c:v>
                </c:pt>
                <c:pt idx="2">
                  <c:v>75.061016230000007</c:v>
                </c:pt>
                <c:pt idx="3">
                  <c:v>90.839159219999999</c:v>
                </c:pt>
                <c:pt idx="4">
                  <c:v>49.076354360000003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58.064717999999999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rgbClr val="C3D69B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2"/>
                <c:pt idx="0">
                  <c:v>49.536766999999998</c:v>
                </c:pt>
                <c:pt idx="1">
                  <c:v>45.479109000000001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38.415250559999997</c:v>
                </c:pt>
                <c:pt idx="5">
                  <c:v>47.072118359999997</c:v>
                </c:pt>
                <c:pt idx="6">
                  <c:v>148.79540713</c:v>
                </c:pt>
                <c:pt idx="7">
                  <c:v>56.35769586</c:v>
                </c:pt>
                <c:pt idx="8">
                  <c:v>58.523515760000002</c:v>
                </c:pt>
                <c:pt idx="9">
                  <c:v>93.33072774</c:v>
                </c:pt>
                <c:pt idx="10">
                  <c:v>85.865053990000007</c:v>
                </c:pt>
                <c:pt idx="11">
                  <c:v>96.626775559999999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05720848"/>
        <c:axId val="306059824"/>
      </c:barChart>
      <c:lineChart>
        <c:grouping val="standard"/>
        <c:varyColors val="0"/>
        <c:ser>
          <c:idx val="2"/>
          <c:order val="2"/>
          <c:tx>
            <c:strRef>
              <c:f>label 2</c:f>
              <c:strCache>
                <c:ptCount val="1"/>
                <c:pt idx="0">
                  <c:v>динамика в 2020 году</c:v>
                </c:pt>
              </c:strCache>
            </c:strRef>
          </c:tx>
          <c:spPr>
            <a:ln w="28440">
              <a:solidFill>
                <a:srgbClr val="98B855"/>
              </a:solidFill>
              <a:round/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9"/>
            <c:bubble3D val="0"/>
          </c:dPt>
          <c:dPt>
            <c:idx val="11"/>
            <c:bubble3D val="0"/>
          </c:dPt>
          <c:dLbls>
            <c:dLbl>
              <c:idx val="0"/>
              <c:layout>
                <c:manualLayout>
                  <c:x val="8.2657849829351499E-3"/>
                  <c:y val="-2.0924879681941799E-2"/>
                </c:manualLayout>
              </c:layout>
              <c:numFmt formatCode="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77933C"/>
                      </a:solidFill>
                      <a:latin typeface="Calibri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2657849829351499E-3"/>
                  <c:y val="-2.0924879681941799E-2"/>
                </c:manualLayout>
              </c:layout>
              <c:numFmt formatCode="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77933C"/>
                      </a:solidFill>
                      <a:latin typeface="Calibri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7811433447099002E-2"/>
                  <c:y val="6.9784473739276001E-2"/>
                </c:manualLayout>
              </c:layout>
              <c:numFmt formatCode="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77933C"/>
                      </a:solidFill>
                      <a:latin typeface="Calibri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7811433447098901E-2"/>
                  <c:y val="-4.6034735300272099E-3"/>
                </c:manualLayout>
              </c:layout>
              <c:numFmt formatCode="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77933C"/>
                      </a:solidFill>
                      <a:latin typeface="Calibri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1" strike="noStrike" spc="-1">
                    <a:solidFill>
                      <a:srgbClr val="77933C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2"/>
                <c:pt idx="0">
                  <c:v>108.338324132504</c:v>
                </c:pt>
                <c:pt idx="1">
                  <c:v>89.264075118329302</c:v>
                </c:pt>
                <c:pt idx="2">
                  <c:v>111.438521332466</c:v>
                </c:pt>
                <c:pt idx="3">
                  <c:v>83.903102098787699</c:v>
                </c:pt>
                <c:pt idx="4">
                  <c:v>83.780477084340703</c:v>
                </c:pt>
                <c:pt idx="5">
                  <c:v>122.253842719601</c:v>
                </c:pt>
                <c:pt idx="6">
                  <c:v>195.077890175362</c:v>
                </c:pt>
                <c:pt idx="7">
                  <c:v>114.858045588851</c:v>
                </c:pt>
                <c:pt idx="8">
                  <c:v>104.46214102288</c:v>
                </c:pt>
                <c:pt idx="9">
                  <c:v>102.569191204879</c:v>
                </c:pt>
                <c:pt idx="10">
                  <c:v>110.123536933133</c:v>
                </c:pt>
                <c:pt idx="11">
                  <c:v>106.24552038083201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динамика в 2021 году</c:v>
                </c:pt>
              </c:strCache>
            </c:strRef>
          </c:tx>
          <c:spPr>
            <a:ln w="28440">
              <a:solidFill>
                <a:srgbClr val="7D5FA0"/>
              </a:solidFill>
              <a:round/>
            </a:ln>
          </c:spPr>
          <c:marker>
            <c:symbol val="square"/>
            <c:size val="7"/>
            <c:spPr>
              <a:solidFill>
                <a:srgbClr val="7D5FA0"/>
              </a:solidFill>
            </c:spPr>
          </c:marker>
          <c:dPt>
            <c:idx val="0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1.30652730375427E-2"/>
                  <c:y val="0"/>
                </c:manualLayout>
              </c:layout>
              <c:numFmt formatCode="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953735"/>
                      </a:solidFill>
                      <a:latin typeface="Calibri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9193686006826004E-3"/>
                  <c:y val="9.0709353421217803E-2"/>
                </c:manualLayout>
              </c:layout>
              <c:numFmt formatCode="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953735"/>
                      </a:solidFill>
                      <a:latin typeface="Calibri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3191126279863505E-3"/>
                  <c:y val="8.1397781962753699E-2"/>
                </c:manualLayout>
              </c:layout>
              <c:numFmt formatCode="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953735"/>
                      </a:solidFill>
                      <a:latin typeface="Calibri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1" strike="noStrike" spc="-1">
                    <a:solidFill>
                      <a:srgbClr val="953735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2"/>
                <c:pt idx="0">
                  <c:v>89.561301285568305</c:v>
                </c:pt>
                <c:pt idx="1">
                  <c:v>168.644658957589</c:v>
                </c:pt>
                <c:pt idx="2">
                  <c:v>138.957093977395</c:v>
                </c:pt>
                <c:pt idx="3">
                  <c:v>155.67036594650199</c:v>
                </c:pt>
                <c:pt idx="4">
                  <c:v>127.752269332068</c:v>
                </c:pt>
                <c:pt idx="5">
                  <c:v>117.954465518981</c:v>
                </c:pt>
                <c:pt idx="6">
                  <c:v>51.840455534092797</c:v>
                </c:pt>
                <c:pt idx="7">
                  <c:v>103.02890690251201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306064304"/>
        <c:axId val="306064688"/>
      </c:lineChart>
      <c:catAx>
        <c:axId val="305720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6059824"/>
        <c:crosses val="autoZero"/>
        <c:auto val="1"/>
        <c:lblAlgn val="ctr"/>
        <c:lblOffset val="100"/>
        <c:noMultiLvlLbl val="0"/>
      </c:catAx>
      <c:valAx>
        <c:axId val="30605982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 lang="ru-RU"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r>
                  <a:rPr lang="ru-RU" sz="1000" b="1" strike="noStrike" spc="-1">
                    <a:solidFill>
                      <a:srgbClr val="000000"/>
                    </a:solidFill>
                    <a:latin typeface="Calibri"/>
                  </a:rPr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0552359033371698E-3"/>
            </c:manualLayout>
          </c:layout>
          <c:overlay val="0"/>
          <c:spPr>
            <a:noFill/>
            <a:ln w="0">
              <a:noFill/>
            </a:ln>
          </c:spPr>
        </c:title>
        <c:numFmt formatCode="#\ ##0.0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5720848"/>
        <c:crosses val="autoZero"/>
        <c:crossBetween val="between"/>
      </c:valAx>
      <c:catAx>
        <c:axId val="3060643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06064688"/>
        <c:crosses val="autoZero"/>
        <c:auto val="1"/>
        <c:lblAlgn val="ctr"/>
        <c:lblOffset val="100"/>
        <c:noMultiLvlLbl val="0"/>
      </c:catAx>
      <c:valAx>
        <c:axId val="306064688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/>
              <a:lstStyle/>
              <a:p>
                <a:pPr>
                  <a:defRPr lang="ru-RU"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r>
                  <a:rPr lang="ru-RU" sz="1000" b="1" strike="noStrike" spc="-1">
                    <a:solidFill>
                      <a:srgbClr val="000000"/>
                    </a:solidFill>
                    <a:latin typeface="Calibri"/>
                  </a:rPr>
                  <a:t>Динамика 
с начала года, %</a:t>
                </a:r>
              </a:p>
            </c:rich>
          </c:tx>
          <c:layout>
            <c:manualLayout>
              <c:xMode val="edge"/>
              <c:yMode val="edge"/>
              <c:x val="0.87788620487388702"/>
              <c:y val="0"/>
            </c:manualLayout>
          </c:layout>
          <c:overlay val="0"/>
          <c:spPr>
            <a:noFill/>
            <a:ln w="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6064304"/>
        <c:crosses val="max"/>
        <c:crossBetween val="between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lang="ru-RU" sz="1600" b="1" strike="noStrike" spc="-1">
                <a:solidFill>
                  <a:srgbClr val="000000"/>
                </a:solidFill>
                <a:latin typeface="Calibri"/>
              </a:defRPr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ДИНАМИКА ПОСТУПЛЕНИЯ НАЛОГОВЫХ И НЕНАЛОГОВЫХ ДОХОДОВ В БЮДЖЕТЫ ПОСЕЛЕНИЙ, %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6903783553018"/>
          <c:y val="0.21512500000000001"/>
          <c:w val="0.80788729387907599"/>
          <c:h val="0.744500000000000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B</c:v>
                </c:pt>
              </c:strCache>
            </c:strRef>
          </c:tx>
          <c:spPr>
            <a:solidFill>
              <a:srgbClr val="D99694"/>
            </a:solidFill>
            <a:ln w="0">
              <a:noFill/>
            </a:ln>
          </c:spPr>
          <c:invertIfNegative val="0"/>
          <c:dLbls>
            <c:numFmt formatCode="#\ ##0.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"/>
                <c:pt idx="0">
                  <c:v>99.214879949441396</c:v>
                </c:pt>
                <c:pt idx="1">
                  <c:v>113.343922405086</c:v>
                </c:pt>
                <c:pt idx="2">
                  <c:v>108.44312673759001</c:v>
                </c:pt>
                <c:pt idx="3">
                  <c:v>112.556124343351</c:v>
                </c:pt>
                <c:pt idx="4">
                  <c:v>100.314726259284</c:v>
                </c:pt>
                <c:pt idx="5">
                  <c:v>109.96978352759</c:v>
                </c:pt>
                <c:pt idx="6">
                  <c:v>104.292447905123</c:v>
                </c:pt>
                <c:pt idx="7">
                  <c:v>105.429394874956</c:v>
                </c:pt>
                <c:pt idx="8">
                  <c:v>105.94631838311599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04507304"/>
        <c:axId val="304507696"/>
      </c:barChart>
      <c:catAx>
        <c:axId val="3045073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4507696"/>
        <c:crosses val="autoZero"/>
        <c:auto val="1"/>
        <c:lblAlgn val="ctr"/>
        <c:lblOffset val="100"/>
        <c:noMultiLvlLbl val="0"/>
      </c:catAx>
      <c:valAx>
        <c:axId val="304507696"/>
        <c:scaling>
          <c:orientation val="minMax"/>
        </c:scaling>
        <c:delete val="1"/>
        <c:axPos val="t"/>
        <c:numFmt formatCode="#,##0.0" sourceLinked="0"/>
        <c:majorTickMark val="none"/>
        <c:minorTickMark val="none"/>
        <c:tickLblPos val="nextTo"/>
        <c:crossAx val="30450730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lang="ru-RU" sz="1600" b="1" strike="noStrike" spc="-1">
                <a:solidFill>
                  <a:srgbClr val="000000"/>
                </a:solidFill>
                <a:latin typeface="Calibri"/>
              </a:defRPr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Структура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4.9050632911392403E-2"/>
          <c:y val="8.3999060150375907E-2"/>
        </c:manualLayout>
      </c:layout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7442278644896801E-2"/>
          <c:y val="0.25819527670074"/>
          <c:w val="0.42559159893548199"/>
          <c:h val="0.69521795323698699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B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dPt>
            <c:idx val="0"/>
            <c:bubble3D val="0"/>
            <c:spPr>
              <a:solidFill>
                <a:srgbClr val="4672A8"/>
              </a:solidFill>
              <a:ln w="0">
                <a:noFill/>
              </a:ln>
            </c:spPr>
          </c:dPt>
          <c:dPt>
            <c:idx val="1"/>
            <c:bubble3D val="0"/>
            <c:spPr>
              <a:solidFill>
                <a:srgbClr val="AB4744"/>
              </a:solidFill>
              <a:ln w="0">
                <a:noFill/>
              </a:ln>
            </c:spPr>
          </c:dPt>
          <c:dPt>
            <c:idx val="2"/>
            <c:bubble3D val="0"/>
            <c:spPr>
              <a:solidFill>
                <a:srgbClr val="8AA64F"/>
              </a:solidFill>
              <a:ln w="0">
                <a:noFill/>
              </a:ln>
            </c:spPr>
          </c:dPt>
          <c:dPt>
            <c:idx val="3"/>
            <c:bubble3D val="0"/>
            <c:spPr>
              <a:solidFill>
                <a:srgbClr val="725990"/>
              </a:solidFill>
              <a:ln w="0">
                <a:noFill/>
              </a:ln>
            </c:spPr>
          </c:dPt>
          <c:dPt>
            <c:idx val="4"/>
            <c:bubble3D val="0"/>
            <c:spPr>
              <a:solidFill>
                <a:srgbClr val="4299B0"/>
              </a:solidFill>
              <a:ln w="0">
                <a:noFill/>
              </a:ln>
            </c:spPr>
          </c:dPt>
          <c:dPt>
            <c:idx val="5"/>
            <c:bubble3D val="0"/>
            <c:spPr>
              <a:solidFill>
                <a:srgbClr val="DC853E"/>
              </a:solidFill>
              <a:ln w="0">
                <a:noFill/>
              </a:ln>
            </c:spPr>
          </c:dPt>
          <c:dPt>
            <c:idx val="6"/>
            <c:bubble3D val="0"/>
            <c:spPr>
              <a:solidFill>
                <a:srgbClr val="93A9CE"/>
              </a:solidFill>
              <a:ln w="0">
                <a:noFill/>
              </a:ln>
            </c:spPr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1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2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3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4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5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6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297.4933575</c:v>
                </c:pt>
                <c:pt idx="1">
                  <c:v>91.5210182</c:v>
                </c:pt>
                <c:pt idx="2">
                  <c:v>46.51287267</c:v>
                </c:pt>
                <c:pt idx="3">
                  <c:v>38.053709980000001</c:v>
                </c:pt>
                <c:pt idx="4">
                  <c:v>23.067871759999999</c:v>
                </c:pt>
                <c:pt idx="5">
                  <c:v>980.21793036999998</c:v>
                </c:pt>
                <c:pt idx="6">
                  <c:v>34.90651398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0">
          <a:noFill/>
        </a:ln>
      </c:spPr>
    </c:plotArea>
    <c:legend>
      <c:legendPos val="r"/>
      <c:layout>
        <c:manualLayout>
          <c:xMode val="edge"/>
          <c:yMode val="edge"/>
          <c:x val="0.56302335830762396"/>
          <c:y val="0.23992480319586401"/>
          <c:w val="0.42897017775819002"/>
          <c:h val="0.66231935142756404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lang="ru-RU" sz="1600" b="1" strike="noStrike" spc="-1">
                <a:solidFill>
                  <a:srgbClr val="000000"/>
                </a:solidFill>
                <a:latin typeface="Calibri"/>
              </a:defRPr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Структура доходов бюджета Новокубанского района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275683378676001"/>
          <c:y val="0.207419393503536"/>
          <c:w val="0.38223863194714303"/>
          <c:h val="0.69363538295577098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B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bubble3D val="0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bubble3D val="0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bubble3D val="0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1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2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3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dLbl>
              <c:idx val="4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225.34121888999999</c:v>
                </c:pt>
                <c:pt idx="1">
                  <c:v>68.844529589999993</c:v>
                </c:pt>
                <c:pt idx="2">
                  <c:v>24.686743100000001</c:v>
                </c:pt>
                <c:pt idx="3">
                  <c:v>848.29461851999997</c:v>
                </c:pt>
                <c:pt idx="4">
                  <c:v>25.760769960000001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0">
          <a:noFill/>
        </a:ln>
      </c:spPr>
    </c:plotArea>
    <c:legend>
      <c:legendPos val="r"/>
      <c:layout>
        <c:manualLayout>
          <c:xMode val="edge"/>
          <c:yMode val="edge"/>
          <c:x val="0.61523513408472597"/>
          <c:y val="0.22078389068680301"/>
          <c:w val="0.38463531545537"/>
          <c:h val="0.57437372647728602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0,9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3,7%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3,1%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59,4%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8,2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519,3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247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883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80920" cy="54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2021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3944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413320" y="9597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426640" y="358092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84120" y="74523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/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/>
                <a:gridCol w="1274400"/>
                <a:gridCol w="1139400"/>
                <a:gridCol w="1139760"/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8 мес.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2 600,5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1 511,8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58,1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850,8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531,6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62,5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1 749,7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980,2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56,0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2 923,8</a:t>
                      </a:r>
                      <a:endParaRPr lang="ru-RU" sz="1100" b="0" strike="noStrike" spc="-1">
                        <a:latin typeface="Times New Roman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1 519,1</a:t>
                      </a:r>
                      <a:endParaRPr lang="ru-RU" sz="1100" b="0" strike="noStrike" spc="-1">
                        <a:latin typeface="Times New Roman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52,0</a:t>
                      </a:r>
                      <a:endParaRPr lang="ru-RU" sz="1100" b="0" strike="noStrike" spc="-1">
                        <a:latin typeface="Times New Roman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-323,3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-7,3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2,2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Таблица 4"/>
          <p:cNvGraphicFramePr/>
          <p:nvPr/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/>
                <a:gridCol w="1274400"/>
                <a:gridCol w="1139400"/>
                <a:gridCol w="1139760"/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8 мес.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2 074,1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1 192,9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57,5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514,6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344,6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67,0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1 559,5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848,3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54,4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2 294,3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1 190,0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51,9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-220,2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2,9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Arial"/>
                        </a:rPr>
                        <a:t>-1,3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4" name="Диаграмма 223"/>
          <p:cNvGraphicFramePr/>
          <p:nvPr/>
        </p:nvGraphicFramePr>
        <p:xfrm>
          <a:off x="54720" y="6096240"/>
          <a:ext cx="3905280" cy="30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5" name="Диаграмма 224"/>
          <p:cNvGraphicFramePr/>
          <p:nvPr/>
        </p:nvGraphicFramePr>
        <p:xfrm>
          <a:off x="3592440" y="6307200"/>
          <a:ext cx="3607560" cy="26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28" name="Диаграмма 227"/>
          <p:cNvGraphicFramePr/>
          <p:nvPr/>
        </p:nvGraphicFramePr>
        <p:xfrm>
          <a:off x="67680" y="5076720"/>
          <a:ext cx="6772320" cy="392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232" name="Диаграмма 231"/>
          <p:cNvGraphicFramePr/>
          <p:nvPr/>
        </p:nvGraphicFramePr>
        <p:xfrm>
          <a:off x="24120" y="1262160"/>
          <a:ext cx="6750720" cy="344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01160" y="67302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/>
        </p:nvGraphicFramePr>
        <p:xfrm>
          <a:off x="5473080" y="4216320"/>
          <a:ext cx="964800" cy="1952280"/>
        </p:xfrm>
        <a:graphic>
          <a:graphicData uri="http://schemas.openxmlformats.org/drawingml/2006/table">
            <a:tbl>
              <a:tblPr/>
              <a:tblGrid>
                <a:gridCol w="965160"/>
              </a:tblGrid>
              <a:tr h="27864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297,5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7864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91,5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27864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46,5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7864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38,1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27864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23,1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7864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980,2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34,9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9" name="Таблица 3"/>
          <p:cNvGraphicFramePr/>
          <p:nvPr/>
        </p:nvGraphicFramePr>
        <p:xfrm>
          <a:off x="5366160" y="7019280"/>
          <a:ext cx="964800" cy="1546920"/>
        </p:xfrm>
        <a:graphic>
          <a:graphicData uri="http://schemas.openxmlformats.org/drawingml/2006/table">
            <a:tbl>
              <a:tblPr/>
              <a:tblGrid>
                <a:gridCol w="965160"/>
              </a:tblGrid>
              <a:tr h="31176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225,3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31176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68,8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31176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24,7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848,3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31284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25,8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</a:tbl>
          </a:graphicData>
        </a:graphic>
      </p:graphicFrame>
      <p:sp>
        <p:nvSpPr>
          <p:cNvPr id="240" name="CustomShape 9"/>
          <p:cNvSpPr/>
          <p:nvPr/>
        </p:nvSpPr>
        <p:spPr>
          <a:xfrm>
            <a:off x="1173240" y="5040000"/>
            <a:ext cx="80676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1 511,8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1173240" y="7740000"/>
            <a:ext cx="8067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1 192,9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 млн.руб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42" name="Диаграмма 241"/>
          <p:cNvGraphicFramePr/>
          <p:nvPr/>
        </p:nvGraphicFramePr>
        <p:xfrm>
          <a:off x="39960" y="729720"/>
          <a:ext cx="6745680" cy="287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3" name="Диаграмма 242"/>
          <p:cNvGraphicFramePr/>
          <p:nvPr/>
        </p:nvGraphicFramePr>
        <p:xfrm>
          <a:off x="417240" y="3425040"/>
          <a:ext cx="5005080" cy="306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4" name="Диаграмма 243"/>
          <p:cNvGraphicFramePr/>
          <p:nvPr/>
        </p:nvGraphicFramePr>
        <p:xfrm>
          <a:off x="-180000" y="6300000"/>
          <a:ext cx="5557680" cy="300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898201376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/>
                <a:gridCol w="1062000"/>
                <a:gridCol w="898200"/>
                <a:gridCol w="930600"/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2021 год, 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август 2021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2 923,9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1 519,3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52,0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265,0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160,1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60,4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4,5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2,5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55,6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13,2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54,3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241,3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55,0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22,8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233,4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119,0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51,0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1 632,9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902,7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55,3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210,8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122,5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58,1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16,4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5,6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34,1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162,2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91,2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56,2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132,5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47,1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35,5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0,6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66,7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408538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январь-август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2021 года муниципальные программы Новокубанского района исполнены в сумме 1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395,5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млн. руб., что составляет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51,4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921290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–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6211</TotalTime>
  <Words>607</Words>
  <Application>Microsoft Office PowerPoint</Application>
  <PresentationFormat>Экран (4:3)</PresentationFormat>
  <Paragraphs>257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Microsoft YaHei</vt:lpstr>
      <vt:lpstr>Arial</vt:lpstr>
      <vt:lpstr>Calibri</vt:lpstr>
      <vt:lpstr>DejaVu Sans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651</cp:revision>
  <cp:lastPrinted>2021-10-18T07:41:33Z</cp:lastPrinted>
  <dcterms:modified xsi:type="dcterms:W3CDTF">2021-10-18T07:51:06Z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